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314" r:id="rId4"/>
    <p:sldId id="298" r:id="rId5"/>
    <p:sldId id="315" r:id="rId6"/>
    <p:sldId id="316" r:id="rId7"/>
    <p:sldId id="257" r:id="rId8"/>
    <p:sldId id="258" r:id="rId9"/>
    <p:sldId id="265" r:id="rId10"/>
    <p:sldId id="259" r:id="rId11"/>
    <p:sldId id="263" r:id="rId12"/>
    <p:sldId id="296" r:id="rId13"/>
    <p:sldId id="260" r:id="rId14"/>
    <p:sldId id="264" r:id="rId15"/>
    <p:sldId id="261" r:id="rId16"/>
    <p:sldId id="262" r:id="rId17"/>
    <p:sldId id="266" r:id="rId18"/>
    <p:sldId id="267" r:id="rId19"/>
    <p:sldId id="268" r:id="rId20"/>
    <p:sldId id="269" r:id="rId21"/>
    <p:sldId id="270" r:id="rId22"/>
    <p:sldId id="312" r:id="rId23"/>
    <p:sldId id="297" r:id="rId24"/>
    <p:sldId id="271" r:id="rId25"/>
    <p:sldId id="272" r:id="rId26"/>
    <p:sldId id="273" r:id="rId27"/>
    <p:sldId id="305" r:id="rId28"/>
    <p:sldId id="306" r:id="rId29"/>
    <p:sldId id="308" r:id="rId30"/>
    <p:sldId id="309" r:id="rId31"/>
    <p:sldId id="310" r:id="rId32"/>
    <p:sldId id="311" r:id="rId33"/>
    <p:sldId id="274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68" autoAdjust="0"/>
  </p:normalViewPr>
  <p:slideViewPr>
    <p:cSldViewPr>
      <p:cViewPr>
        <p:scale>
          <a:sx n="41" d="100"/>
          <a:sy n="41" d="100"/>
        </p:scale>
        <p:origin x="1464" y="1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277813"/>
            <a:ext cx="7772400" cy="5853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34AE0-8D46-4F65-937E-969F755D0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B0667-2E7D-40A4-BA30-B1E8F215C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 err="1" smtClean="0">
                <a:solidFill>
                  <a:srgbClr val="FF3300"/>
                </a:solidFill>
              </a:rPr>
              <a:t>Pelton</a:t>
            </a:r>
            <a:r>
              <a:rPr lang="en-US" b="1" u="sng" dirty="0" smtClean="0">
                <a:solidFill>
                  <a:srgbClr val="FF3300"/>
                </a:solidFill>
              </a:rPr>
              <a:t> Turbine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3800" b="1" dirty="0" smtClean="0">
                <a:solidFill>
                  <a:srgbClr val="FF3300"/>
                </a:solidFill>
                <a:latin typeface="Times New Roman" pitchFamily="18" charset="0"/>
              </a:rPr>
              <a:t>Construction </a:t>
            </a:r>
            <a:r>
              <a:rPr lang="en-US" sz="3800" b="1" dirty="0">
                <a:solidFill>
                  <a:srgbClr val="FF3300"/>
                </a:solidFill>
                <a:latin typeface="Times New Roman" pitchFamily="18" charset="0"/>
              </a:rPr>
              <a:t>(different Parts):</a:t>
            </a:r>
            <a:r>
              <a:rPr lang="en-US" sz="3800" b="1" dirty="0">
                <a:solidFill>
                  <a:schemeClr val="tx2"/>
                </a:solidFill>
                <a:latin typeface="Times New Roman" pitchFamily="18" charset="0"/>
              </a:rPr>
              <a:t/>
            </a:r>
            <a:br>
              <a:rPr lang="en-US" sz="3800" b="1" dirty="0">
                <a:solidFill>
                  <a:schemeClr val="tx2"/>
                </a:solidFill>
                <a:latin typeface="Times New Roman" pitchFamily="18" charset="0"/>
              </a:rPr>
            </a:br>
            <a:endParaRPr lang="en-US" sz="38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en-US" sz="2300" b="1"/>
              <a:t>Max. 6 nozzles </a:t>
            </a:r>
          </a:p>
        </p:txBody>
      </p:sp>
      <p:pic>
        <p:nvPicPr>
          <p:cNvPr id="182276" name="Picture 4"/>
          <p:cNvPicPr>
            <a:picLocks noChangeAspect="1" noChangeArrowheads="1"/>
          </p:cNvPicPr>
          <p:nvPr/>
        </p:nvPicPr>
        <p:blipFill>
          <a:blip r:embed="rId2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3962400" y="1905000"/>
            <a:ext cx="5033963" cy="36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8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4" grpId="0" autoUpdateAnimBg="0"/>
      <p:bldP spid="18227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turbin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57400" y="609600"/>
            <a:ext cx="5137150" cy="5524500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Pelton</a:t>
            </a:r>
            <a:r>
              <a:rPr lang="en-US" dirty="0" smtClean="0"/>
              <a:t> Turbine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2138721" y="985480"/>
            <a:ext cx="5224541" cy="5996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 descr="pelton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362200" y="457200"/>
            <a:ext cx="4391025" cy="55245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440px-Peltonturbine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76200"/>
            <a:ext cx="7162800" cy="706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Bucket:</a:t>
            </a:r>
            <a:br>
              <a:rPr lang="en-US" sz="4200" b="1">
                <a:solidFill>
                  <a:srgbClr val="FF3300"/>
                </a:solidFill>
                <a:latin typeface="Times New Roman" pitchFamily="18" charset="0"/>
              </a:rPr>
            </a:br>
            <a:endParaRPr lang="en-US" sz="42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None/>
            </a:pPr>
            <a:endParaRPr lang="en-US" sz="2300" b="1">
              <a:sym typeface="Symbol" pitchFamily="18" charset="2"/>
            </a:endParaRP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828800"/>
            <a:ext cx="6743700" cy="413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 autoUpdateAnimBg="0"/>
      <p:bldP spid="184323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Nozzle striking the bucket:</a:t>
            </a:r>
            <a:br>
              <a:rPr lang="en-US" sz="4200" b="1">
                <a:solidFill>
                  <a:srgbClr val="FF3300"/>
                </a:solidFill>
                <a:latin typeface="Times New Roman" pitchFamily="18" charset="0"/>
              </a:rPr>
            </a:br>
            <a:endParaRPr lang="en-US" sz="42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None/>
            </a:pPr>
            <a:endParaRPr lang="en-US" sz="2300" b="1">
              <a:sym typeface="Symbol" pitchFamily="18" charset="2"/>
            </a:endParaRP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0938" y="1600200"/>
            <a:ext cx="43021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utoUpdateAnimBg="0"/>
      <p:bldP spid="18534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38243" name="Rectangle 3" descr="Sundarijal1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39267" name="Rectangle 3" descr="SUNDARIJAL2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40291" name="Rectangle 3" descr="pharping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HYDRAULIC TURBINES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Introduction:</a:t>
            </a:r>
          </a:p>
          <a:p>
            <a:r>
              <a:rPr lang="en-US" dirty="0"/>
              <a:t>The device which converts hydraulic energy into mechanical energy or</a:t>
            </a:r>
          </a:p>
          <a:p>
            <a:r>
              <a:rPr lang="en-US" dirty="0"/>
              <a:t>vice versa is known as </a:t>
            </a:r>
            <a:r>
              <a:rPr lang="en-US" b="1" i="1" dirty="0"/>
              <a:t>Hydraulic Machines. </a:t>
            </a:r>
            <a:r>
              <a:rPr lang="en-US" dirty="0"/>
              <a:t>The hydraulic machines</a:t>
            </a:r>
          </a:p>
          <a:p>
            <a:r>
              <a:rPr lang="en-US" dirty="0"/>
              <a:t>which convert hydraulic energy into mechanical energy are known as</a:t>
            </a:r>
          </a:p>
          <a:p>
            <a:r>
              <a:rPr lang="en-US" b="1" i="1" dirty="0"/>
              <a:t>Turbines </a:t>
            </a:r>
            <a:r>
              <a:rPr lang="en-US" dirty="0"/>
              <a:t>and that convert mechanical energy into hydraulic energy is</a:t>
            </a:r>
          </a:p>
          <a:p>
            <a:r>
              <a:rPr lang="en-US" dirty="0"/>
              <a:t>known as </a:t>
            </a:r>
            <a:r>
              <a:rPr lang="en-US" b="1" i="1" dirty="0"/>
              <a:t>Pumps.</a:t>
            </a:r>
          </a:p>
          <a:p>
            <a:r>
              <a:rPr lang="en-US" dirty="0"/>
              <a:t>Fig. shows a general layout of a hydroelectric plant.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7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41315" name="Rectangle 3" descr="governer sundarijal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42339" name="Rectangle 3" descr="chilime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Spear valve and jet deflector</a:t>
            </a:r>
            <a:endParaRPr lang="en-US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752600"/>
            <a:ext cx="5715000" cy="463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58928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026400" cy="1143000"/>
          </a:xfrm>
        </p:spPr>
        <p:txBody>
          <a:bodyPr/>
          <a:lstStyle/>
          <a:p>
            <a:pPr eaLnBrk="1" hangingPunct="1"/>
            <a:r>
              <a:rPr lang="en-US" smtClean="0"/>
              <a:t>When to use a Pelton turbine</a:t>
            </a:r>
            <a:endParaRPr lang="nb-NO" smtClean="0"/>
          </a:p>
        </p:txBody>
      </p:sp>
      <p:pic>
        <p:nvPicPr>
          <p:cNvPr id="3075" name="Picture 3" descr="f01-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1066800"/>
            <a:ext cx="8841425" cy="556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3.Working-1:</a:t>
            </a:r>
            <a:br>
              <a:rPr lang="en-US" sz="4200" b="1">
                <a:solidFill>
                  <a:srgbClr val="FF3300"/>
                </a:solidFill>
                <a:latin typeface="Times New Roman" pitchFamily="18" charset="0"/>
              </a:rPr>
            </a:br>
            <a:endParaRPr lang="en-US" sz="42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152400" y="1981200"/>
            <a:ext cx="883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371600" lvl="2" indent="-457200" eaLnBrk="1" hangingPunct="1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itchFamily="18" charset="0"/>
              </a:rPr>
              <a:t>All the PE is converted into KE at nozzle.</a:t>
            </a:r>
          </a:p>
          <a:p>
            <a:pPr marL="1371600" lvl="2" indent="-457200" eaLnBrk="1" hangingPunct="1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itchFamily="18" charset="0"/>
              </a:rPr>
              <a:t>Pressure all over the wheel is </a:t>
            </a:r>
            <a:r>
              <a:rPr lang="en-US" sz="3200" b="1" dirty="0" err="1">
                <a:latin typeface="Times New Roman" pitchFamily="18" charset="0"/>
              </a:rPr>
              <a:t>P</a:t>
            </a:r>
            <a:r>
              <a:rPr lang="en-US" sz="3200" b="1" baseline="-25000" dirty="0" err="1">
                <a:latin typeface="Times New Roman" pitchFamily="18" charset="0"/>
              </a:rPr>
              <a:t>atm</a:t>
            </a:r>
            <a:r>
              <a:rPr lang="en-US" sz="3200" b="1" dirty="0">
                <a:latin typeface="Times New Roman" pitchFamily="18" charset="0"/>
              </a:rPr>
              <a:t>.</a:t>
            </a:r>
          </a:p>
          <a:p>
            <a:pPr marL="1371600" lvl="2" indent="-457200" eaLnBrk="1" hangingPunct="1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itchFamily="18" charset="0"/>
              </a:rPr>
              <a:t>Energy transfer is purely impulse 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 autoUpdateAnimBg="0"/>
      <p:bldP spid="194563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 dirty="0">
                <a:solidFill>
                  <a:srgbClr val="FF3300"/>
                </a:solidFill>
                <a:latin typeface="Times New Roman" pitchFamily="18" charset="0"/>
              </a:rPr>
              <a:t>3.Working-2:</a:t>
            </a:r>
            <a:br>
              <a:rPr lang="en-US" sz="4200" b="1" dirty="0">
                <a:solidFill>
                  <a:srgbClr val="FF3300"/>
                </a:solidFill>
                <a:latin typeface="Times New Roman" pitchFamily="18" charset="0"/>
              </a:rPr>
            </a:br>
            <a:endParaRPr lang="en-US" sz="4200" b="1" dirty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Char char="n"/>
            </a:pPr>
            <a:r>
              <a:rPr lang="en-US" sz="3200" b="1" dirty="0">
                <a:solidFill>
                  <a:srgbClr val="FF3300"/>
                </a:solidFill>
                <a:latin typeface="Times New Roman" pitchFamily="18" charset="0"/>
              </a:rPr>
              <a:t>Governing</a:t>
            </a:r>
            <a:r>
              <a:rPr lang="en-US" sz="3200" b="1" dirty="0">
                <a:latin typeface="Times New Roman" pitchFamily="18" charset="0"/>
              </a:rPr>
              <a:t> mechanism: To keep runner speed constant by varying flow rate when load fluctuate.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Char char="n"/>
            </a:pPr>
            <a:r>
              <a:rPr lang="en-US" sz="3200" b="1" dirty="0">
                <a:solidFill>
                  <a:srgbClr val="FF3300"/>
                </a:solidFill>
                <a:latin typeface="Times New Roman" pitchFamily="18" charset="0"/>
              </a:rPr>
              <a:t>Inlet angle</a:t>
            </a:r>
            <a:r>
              <a:rPr lang="en-US" sz="3200" b="1" dirty="0">
                <a:latin typeface="Times New Roman" pitchFamily="18" charset="0"/>
              </a:rPr>
              <a:t> at the jet is 1~3</a:t>
            </a:r>
            <a:r>
              <a:rPr lang="en-US" sz="3200" b="1" dirty="0">
                <a:latin typeface="Times New Roman" pitchFamily="18" charset="0"/>
                <a:sym typeface="Symbol" pitchFamily="18" charset="2"/>
              </a:rPr>
              <a:t> due manufacture difficulty.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Char char="n"/>
            </a:pPr>
            <a:r>
              <a:rPr lang="en-US" sz="3200" b="1" dirty="0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Deflection angle</a:t>
            </a:r>
            <a:r>
              <a:rPr lang="en-US" sz="3200" b="1" dirty="0">
                <a:latin typeface="Times New Roman" pitchFamily="18" charset="0"/>
                <a:sym typeface="Symbol" pitchFamily="18" charset="2"/>
              </a:rPr>
              <a:t> is 165~170  not to disturb incoming jet.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 autoUpdateAnimBg="0"/>
      <p:bldP spid="19558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algn="ctr" eaLnBrk="1" hangingPunct="1"/>
            <a:r>
              <a:rPr lang="en-US" sz="3800" b="1">
                <a:solidFill>
                  <a:srgbClr val="FF3300"/>
                </a:solidFill>
                <a:latin typeface="Times New Roman" pitchFamily="18" charset="0"/>
              </a:rPr>
              <a:t>Combine spear and deflector operation to </a:t>
            </a:r>
            <a:r>
              <a:rPr lang="en-US" sz="3800" b="1">
                <a:latin typeface="Times New Roman" pitchFamily="18" charset="0"/>
              </a:rPr>
              <a:t>control turbine</a:t>
            </a:r>
            <a:r>
              <a:rPr lang="en-US" sz="3800" b="1">
                <a:solidFill>
                  <a:srgbClr val="FF3300"/>
                </a:solidFill>
                <a:latin typeface="Times New Roman" pitchFamily="18" charset="0"/>
              </a:rPr>
              <a:t>:</a:t>
            </a:r>
            <a:br>
              <a:rPr lang="en-US" sz="3800" b="1">
                <a:solidFill>
                  <a:srgbClr val="FF3300"/>
                </a:solidFill>
                <a:latin typeface="Times New Roman" pitchFamily="18" charset="0"/>
              </a:rPr>
            </a:br>
            <a:endParaRPr lang="en-US" sz="38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None/>
            </a:pPr>
            <a:endParaRPr lang="en-US" sz="2300" b="1">
              <a:sym typeface="Symbol" pitchFamily="18" charset="2"/>
            </a:endParaRP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90788"/>
            <a:ext cx="8229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 autoUpdateAnimBg="0"/>
      <p:bldP spid="196611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828800"/>
            <a:ext cx="6172200" cy="474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447800"/>
            <a:ext cx="6861667" cy="455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8610600" cy="4053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46066"/>
            <a:ext cx="9071634" cy="2749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76200"/>
            <a:ext cx="5729714" cy="3055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895600"/>
            <a:ext cx="60007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4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19789"/>
            <a:ext cx="8381999" cy="58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6705600" cy="141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05000"/>
            <a:ext cx="65817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85800"/>
            <a:ext cx="8120063" cy="491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4.Calculations Velocity </a:t>
            </a:r>
            <a:r>
              <a:rPr lang="en-US" sz="4200" b="1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-1</a:t>
            </a:r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:</a:t>
            </a:r>
            <a:r>
              <a:rPr lang="en-US" sz="4200" b="1">
                <a:solidFill>
                  <a:schemeClr val="tx2"/>
                </a:solidFill>
                <a:latin typeface="Times New Roman" pitchFamily="18" charset="0"/>
              </a:rPr>
              <a:t/>
            </a:r>
            <a:br>
              <a:rPr lang="en-US" sz="4200" b="1">
                <a:solidFill>
                  <a:schemeClr val="tx2"/>
                </a:solidFill>
                <a:latin typeface="Times New Roman" pitchFamily="18" charset="0"/>
              </a:rPr>
            </a:br>
            <a:endParaRPr lang="en-US" sz="42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None/>
            </a:pPr>
            <a:endParaRPr lang="en-US" sz="2300" b="1">
              <a:sym typeface="Symbol" pitchFamily="18" charset="2"/>
            </a:endParaRP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2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0" y="1181100"/>
            <a:ext cx="7924800" cy="5641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705600" y="1066800"/>
            <a:ext cx="2667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206375" fontAlgn="base">
              <a:spcBef>
                <a:spcPct val="0"/>
              </a:spcBef>
              <a:spcAft>
                <a:spcPct val="0"/>
              </a:spcAft>
              <a:tabLst>
                <a:tab pos="2720975" algn="l"/>
              </a:tabLst>
            </a:pPr>
            <a:r>
              <a:rPr lang="en-US" b="1" dirty="0">
                <a:latin typeface="Garamond" pitchFamily="18" charset="0"/>
                <a:cs typeface="Times New Roman" pitchFamily="18" charset="0"/>
              </a:rPr>
              <a:t>N= speed of wheel in rpm</a:t>
            </a:r>
          </a:p>
          <a:p>
            <a:pPr marL="342900" lvl="0" indent="-206375" fontAlgn="base">
              <a:spcBef>
                <a:spcPct val="0"/>
              </a:spcBef>
              <a:spcAft>
                <a:spcPct val="0"/>
              </a:spcAft>
              <a:tabLst>
                <a:tab pos="2720975" algn="l"/>
              </a:tabLst>
            </a:pPr>
            <a:r>
              <a:rPr lang="en-US" b="1" dirty="0">
                <a:latin typeface="Garamond" pitchFamily="18" charset="0"/>
                <a:cs typeface="Times New Roman" pitchFamily="18" charset="0"/>
              </a:rPr>
              <a:t>D= diameter of the wheel</a:t>
            </a:r>
          </a:p>
          <a:p>
            <a:pPr marL="342900" lvl="0" indent="-206375" fontAlgn="base">
              <a:spcBef>
                <a:spcPct val="0"/>
              </a:spcBef>
              <a:spcAft>
                <a:spcPct val="0"/>
              </a:spcAft>
              <a:tabLst>
                <a:tab pos="2720975" algn="l"/>
              </a:tabLst>
            </a:pPr>
            <a:r>
              <a:rPr lang="en-US" b="1" dirty="0">
                <a:latin typeface="Garamond" pitchFamily="18" charset="0"/>
                <a:cs typeface="Times New Roman" pitchFamily="18" charset="0"/>
              </a:rPr>
              <a:t> d= diameter of jet</a:t>
            </a:r>
          </a:p>
          <a:p>
            <a:pPr marL="342900" lvl="0" indent="-206375" fontAlgn="base">
              <a:spcBef>
                <a:spcPct val="0"/>
              </a:spcBef>
              <a:spcAft>
                <a:spcPct val="0"/>
              </a:spcAft>
              <a:tabLst>
                <a:tab pos="2720975" algn="l"/>
              </a:tabLst>
            </a:pPr>
            <a:r>
              <a:rPr lang="en-US" b="1" dirty="0">
                <a:latin typeface="Garamond" pitchFamily="18" charset="0"/>
                <a:cs typeface="Times New Roman" pitchFamily="18" charset="0"/>
              </a:rPr>
              <a:t> u= peripheral (circumferential) velocity of runner</a:t>
            </a:r>
          </a:p>
          <a:p>
            <a:pPr marL="342900" lvl="0" indent="-206375" fontAlgn="base">
              <a:spcBef>
                <a:spcPct val="0"/>
              </a:spcBef>
              <a:spcAft>
                <a:spcPct val="0"/>
              </a:spcAft>
              <a:tabLst>
                <a:tab pos="2720975" algn="l"/>
              </a:tabLst>
            </a:pPr>
            <a:r>
              <a:rPr lang="en-US" b="1" dirty="0">
                <a:latin typeface="Garamond" pitchFamily="18" charset="0"/>
                <a:cs typeface="Times New Roman" pitchFamily="18" charset="0"/>
              </a:rPr>
              <a:t>   = it will be same at inlet and out let of the runner at mean pitch. ( </a:t>
            </a:r>
            <a:r>
              <a:rPr lang="en-US" b="1" dirty="0" err="1">
                <a:latin typeface="Garamond" pitchFamily="18" charset="0"/>
                <a:cs typeface="Times New Roman" pitchFamily="18" charset="0"/>
              </a:rPr>
              <a:t>ie</a:t>
            </a:r>
            <a:r>
              <a:rPr lang="en-US" b="1" dirty="0">
                <a:latin typeface="Garamond" pitchFamily="18" charset="0"/>
                <a:cs typeface="Times New Roman" pitchFamily="18" charset="0"/>
              </a:rPr>
              <a:t> u=u</a:t>
            </a:r>
            <a:r>
              <a:rPr lang="en-US" b="1" baseline="-25000" dirty="0">
                <a:latin typeface="Garamond" pitchFamily="18" charset="0"/>
                <a:cs typeface="Times New Roman" pitchFamily="18" charset="0"/>
              </a:rPr>
              <a:t>1</a:t>
            </a:r>
            <a:r>
              <a:rPr lang="en-US" b="1" dirty="0">
                <a:latin typeface="Garamond" pitchFamily="18" charset="0"/>
                <a:cs typeface="Times New Roman" pitchFamily="18" charset="0"/>
              </a:rPr>
              <a:t>=u</a:t>
            </a:r>
            <a:r>
              <a:rPr lang="en-US" b="1" baseline="-25000" dirty="0">
                <a:latin typeface="Garamond" pitchFamily="18" charset="0"/>
                <a:cs typeface="Times New Roman" pitchFamily="18" charset="0"/>
              </a:rPr>
              <a:t>2</a:t>
            </a:r>
            <a:r>
              <a:rPr lang="en-US" b="1" dirty="0">
                <a:latin typeface="Garamond" pitchFamily="18" charset="0"/>
                <a:cs typeface="Times New Roman" pitchFamily="18" charset="0"/>
              </a:rPr>
              <a:t>)</a:t>
            </a:r>
          </a:p>
          <a:p>
            <a:pPr marL="342900" lvl="0" indent="-206375" fontAlgn="base">
              <a:spcBef>
                <a:spcPct val="0"/>
              </a:spcBef>
              <a:spcAft>
                <a:spcPct val="0"/>
              </a:spcAft>
              <a:tabLst>
                <a:tab pos="2720975" algn="l"/>
              </a:tabLst>
            </a:pPr>
            <a:r>
              <a:rPr lang="en-US" b="1" dirty="0">
                <a:latin typeface="Garamond" pitchFamily="18" charset="0"/>
                <a:cs typeface="Times New Roman" pitchFamily="18" charset="0"/>
              </a:rPr>
              <a:t>  = (</a:t>
            </a:r>
            <a:r>
              <a:rPr lang="en-US" b="1" dirty="0">
                <a:latin typeface="Garamond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lang="en-US" b="1" dirty="0">
                <a:latin typeface="Garamond" pitchFamily="18" charset="0"/>
                <a:cs typeface="Times New Roman" pitchFamily="18" charset="0"/>
              </a:rPr>
              <a:t>DN) / 60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autoUpdateAnimBg="0"/>
      <p:bldP spid="197635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 dirty="0">
                <a:solidFill>
                  <a:srgbClr val="0000FF"/>
                </a:solidFill>
                <a:latin typeface="Times New Roman" pitchFamily="18" charset="0"/>
              </a:rPr>
              <a:t>Calculations Velocity </a:t>
            </a:r>
            <a:r>
              <a:rPr lang="en-US" sz="4200" b="1" dirty="0" smtClean="0">
                <a:solidFill>
                  <a:srgbClr val="0000FF"/>
                </a:solidFill>
                <a:latin typeface="Times New Roman" pitchFamily="18" charset="0"/>
              </a:rPr>
              <a:t>:</a:t>
            </a:r>
            <a:r>
              <a:rPr lang="en-US" sz="2500" b="1" dirty="0">
                <a:solidFill>
                  <a:srgbClr val="0000FF"/>
                </a:solidFill>
                <a:latin typeface="Garamond" pitchFamily="18" charset="0"/>
                <a:cs typeface="Times New Roman" pitchFamily="18" charset="0"/>
              </a:rPr>
              <a:t>Work done</a:t>
            </a:r>
            <a:br>
              <a:rPr lang="en-US" sz="2500" b="1" dirty="0">
                <a:solidFill>
                  <a:srgbClr val="0000FF"/>
                </a:solidFill>
                <a:latin typeface="Garamond" pitchFamily="18" charset="0"/>
                <a:cs typeface="Times New Roman" pitchFamily="18" charset="0"/>
              </a:rPr>
            </a:br>
            <a:r>
              <a:rPr lang="en-US" sz="2500" b="1" dirty="0">
                <a:solidFill>
                  <a:srgbClr val="0000FF"/>
                </a:solidFill>
                <a:latin typeface="Garamond" pitchFamily="18" charset="0"/>
                <a:cs typeface="Times New Roman" pitchFamily="18" charset="0"/>
              </a:rPr>
              <a:t>SKIP</a:t>
            </a:r>
            <a:endParaRPr lang="en-US" sz="42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None/>
            </a:pPr>
            <a:endParaRPr lang="en-US" sz="2300" b="1">
              <a:sym typeface="Symbol" pitchFamily="18" charset="2"/>
            </a:endParaRPr>
          </a:p>
        </p:txBody>
      </p:sp>
      <p:graphicFrame>
        <p:nvGraphicFramePr>
          <p:cNvPr id="199684" name="Group 4"/>
          <p:cNvGraphicFramePr>
            <a:graphicFrameLocks noGrp="1"/>
          </p:cNvGraphicFramePr>
          <p:nvPr>
            <p:ph/>
          </p:nvPr>
        </p:nvGraphicFramePr>
        <p:xfrm>
          <a:off x="457200" y="1905000"/>
          <a:ext cx="8229600" cy="403860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4038600">
                <a:tc>
                  <a:txBody>
                    <a:bodyPr/>
                    <a:lstStyle/>
                    <a:p>
                      <a:pPr marL="342900" marR="0" lvl="0" indent="-2063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800" b="1" i="0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l</a:t>
                      </a:r>
                      <a:r>
                        <a:rPr kumimoji="0" lang="en-US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= absolute velocity of water at inlet,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342900" marR="0" lvl="0" indent="-2063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r1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=jet velocity relative to vane/bucket at inlet ,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342900" marR="0" lvl="0" indent="-2063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  <a:sym typeface="Symbol" pitchFamily="18" charset="2"/>
                        </a:rPr>
                        <a:t>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= angle between the direction of the jet and direction of motion of the vane bucket (also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342900" marR="0" lvl="0" indent="-2063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called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guide angle),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342900" marR="0" lvl="0" indent="-2063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  <a:sym typeface="Symbol" pitchFamily="18" charset="2"/>
                        </a:rPr>
                        <a:t>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= angle make by the relative velocity (V</a:t>
                      </a:r>
                      <a:r>
                        <a:rPr kumimoji="0" lang="en-US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r1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) with the direction of motion at inlet (also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342900" marR="0" lvl="0" indent="-2063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called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vane angle at inlet),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342900" marR="0" lvl="0" indent="-2063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3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0000FF"/>
                </a:solidFill>
                <a:latin typeface="Times New Roman" pitchFamily="18" charset="0"/>
              </a:rPr>
              <a:t>Calculations Velocity </a:t>
            </a:r>
            <a:r>
              <a:rPr lang="en-US" sz="4200" b="1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</a:t>
            </a:r>
            <a:r>
              <a:rPr lang="en-US" sz="4200" b="1">
                <a:solidFill>
                  <a:srgbClr val="0000FF"/>
                </a:solidFill>
                <a:latin typeface="Times New Roman" pitchFamily="18" charset="0"/>
              </a:rPr>
              <a:t>:</a:t>
            </a:r>
            <a:r>
              <a:rPr lang="en-US" sz="2500" b="1">
                <a:solidFill>
                  <a:srgbClr val="0000FF"/>
                </a:solidFill>
                <a:latin typeface="Garamond" pitchFamily="18" charset="0"/>
                <a:cs typeface="Times New Roman" pitchFamily="18" charset="0"/>
              </a:rPr>
              <a:t>Work done</a:t>
            </a:r>
            <a:r>
              <a:rPr lang="en-US" sz="4200" b="1">
                <a:solidFill>
                  <a:srgbClr val="0000FF"/>
                </a:solidFill>
                <a:latin typeface="Times New Roman" pitchFamily="18" charset="0"/>
              </a:rPr>
              <a:t/>
            </a:r>
            <a:br>
              <a:rPr lang="en-US" sz="4200" b="1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4200" b="1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500" b="1">
                <a:solidFill>
                  <a:srgbClr val="0000FF"/>
                </a:solidFill>
                <a:latin typeface="Garamond" pitchFamily="18" charset="0"/>
                <a:cs typeface="Times New Roman" pitchFamily="18" charset="0"/>
              </a:rPr>
              <a:t>SKIP</a:t>
            </a: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None/>
            </a:pPr>
            <a:endParaRPr lang="en-US" sz="2300" b="1">
              <a:sym typeface="Symbol" pitchFamily="18" charset="2"/>
            </a:endParaRPr>
          </a:p>
        </p:txBody>
      </p:sp>
      <p:graphicFrame>
        <p:nvGraphicFramePr>
          <p:cNvPr id="200708" name="Group 4"/>
          <p:cNvGraphicFramePr>
            <a:graphicFrameLocks noGrp="1"/>
          </p:cNvGraphicFramePr>
          <p:nvPr>
            <p:ph/>
          </p:nvPr>
        </p:nvGraphicFramePr>
        <p:xfrm>
          <a:off x="457200" y="1905000"/>
          <a:ext cx="8229600" cy="403860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4038600">
                <a:tc>
                  <a:txBody>
                    <a:bodyPr/>
                    <a:lstStyle/>
                    <a:p>
                      <a:pPr marL="0" marR="0" lvl="0" indent="1365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800" b="1" i="0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wl</a:t>
                      </a:r>
                      <a:r>
                        <a:rPr kumimoji="0" lang="en-US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and V</a:t>
                      </a:r>
                      <a:r>
                        <a:rPr kumimoji="0" lang="en-US" sz="2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f1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=the components of the velocity of the jet V</a:t>
                      </a:r>
                      <a:r>
                        <a:rPr kumimoji="0" lang="en-US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in direction of motion and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+mn-cs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perpendicular to the direction of motion of the vane respectively, </a:t>
                      </a:r>
                    </a:p>
                    <a:p>
                      <a:pPr marL="0" marR="0" lvl="0" indent="1365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w1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is also known as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velocity of whirl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at inlet,</a:t>
                      </a:r>
                    </a:p>
                    <a:p>
                      <a:pPr marL="0" marR="0" lvl="0" indent="1365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f1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is also known as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velocity of flow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at inlet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 autoUpdateAnimBg="0"/>
      <p:bldP spid="200707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0000FF"/>
                </a:solidFill>
                <a:latin typeface="Times New Roman" pitchFamily="18" charset="0"/>
              </a:rPr>
              <a:t>Calculations Velocity </a:t>
            </a:r>
            <a:r>
              <a:rPr lang="en-US" sz="4200" b="1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</a:t>
            </a:r>
            <a:r>
              <a:rPr lang="en-US" sz="4200" b="1">
                <a:solidFill>
                  <a:srgbClr val="0000FF"/>
                </a:solidFill>
                <a:latin typeface="Times New Roman" pitchFamily="18" charset="0"/>
              </a:rPr>
              <a:t>:</a:t>
            </a:r>
            <a:r>
              <a:rPr lang="en-US" sz="2500" b="1">
                <a:solidFill>
                  <a:srgbClr val="0000FF"/>
                </a:solidFill>
                <a:latin typeface="Garamond" pitchFamily="18" charset="0"/>
                <a:cs typeface="Times New Roman" pitchFamily="18" charset="0"/>
              </a:rPr>
              <a:t>Work done</a:t>
            </a:r>
            <a:endParaRPr lang="en-US" sz="4200" b="1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None/>
            </a:pPr>
            <a:endParaRPr lang="en-US" sz="2300" b="1">
              <a:sym typeface="Symbol" pitchFamily="18" charset="2"/>
            </a:endParaRPr>
          </a:p>
        </p:txBody>
      </p:sp>
      <p:graphicFrame>
        <p:nvGraphicFramePr>
          <p:cNvPr id="201732" name="Group 4"/>
          <p:cNvGraphicFramePr>
            <a:graphicFrameLocks noGrp="1"/>
          </p:cNvGraphicFramePr>
          <p:nvPr>
            <p:ph/>
          </p:nvPr>
        </p:nvGraphicFramePr>
        <p:xfrm>
          <a:off x="457200" y="1905000"/>
          <a:ext cx="8229600" cy="403860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4038600">
                <a:tc>
                  <a:txBody>
                    <a:bodyPr/>
                    <a:lstStyle/>
                    <a:p>
                      <a:pPr marL="0" marR="0" lvl="0" indent="1365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5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,V</a:t>
                      </a:r>
                      <a:r>
                        <a:rPr kumimoji="0" lang="en-US" sz="25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12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, 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=0, =0,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V</a:t>
                      </a:r>
                      <a:r>
                        <a:rPr kumimoji="0" lang="en-US" sz="25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w</a:t>
                      </a:r>
                      <a:r>
                        <a:rPr kumimoji="0" lang="en-US" sz="25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1 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5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f1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are corresponding values at inlet.</a:t>
                      </a:r>
                    </a:p>
                    <a:p>
                      <a:pPr marL="0" marR="0" lvl="0" indent="1365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endParaRPr kumimoji="0" lang="en-US" sz="2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  <a:cs typeface="Times New Roman" pitchFamily="18" charset="0"/>
                      </a:endParaRPr>
                    </a:p>
                    <a:p>
                      <a:pPr marL="0" marR="0" lvl="0" indent="1365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5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,V</a:t>
                      </a:r>
                      <a:r>
                        <a:rPr kumimoji="0" lang="en-US" sz="25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r2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, 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,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,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 V</a:t>
                      </a:r>
                      <a:r>
                        <a:rPr kumimoji="0" lang="en-US" sz="25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w2 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5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f2 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are corresponding values at outlet.</a:t>
                      </a:r>
                    </a:p>
                    <a:p>
                      <a:pPr marL="0" marR="0" lvl="0" indent="1365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20975" algn="l"/>
                        </a:tabLst>
                      </a:pP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Inlet. The velocity triangle at 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inlet will </a:t>
                      </a:r>
                      <a:r>
                        <a:rPr kumimoji="0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  <a:cs typeface="Times New Roman" pitchFamily="18" charset="0"/>
                        </a:rPr>
                        <a:t>be a straight line where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0" grpId="0" autoUpdateAnimBg="0"/>
      <p:bldP spid="201731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 dirty="0">
                <a:solidFill>
                  <a:srgbClr val="0000FF"/>
                </a:solidFill>
                <a:latin typeface="Times New Roman" pitchFamily="18" charset="0"/>
              </a:rPr>
              <a:t>Calculations Velocity </a:t>
            </a:r>
            <a:r>
              <a:rPr lang="en-US" sz="4200" b="1" dirty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</a:t>
            </a:r>
            <a:r>
              <a:rPr lang="en-US" sz="4200" b="1" dirty="0">
                <a:solidFill>
                  <a:srgbClr val="0000FF"/>
                </a:solidFill>
                <a:latin typeface="Times New Roman" pitchFamily="18" charset="0"/>
              </a:rPr>
              <a:t>:</a:t>
            </a:r>
            <a:r>
              <a:rPr lang="en-US" sz="2500" b="1" dirty="0">
                <a:solidFill>
                  <a:srgbClr val="0000FF"/>
                </a:solidFill>
                <a:latin typeface="Garamond" pitchFamily="18" charset="0"/>
                <a:cs typeface="Times New Roman" pitchFamily="18" charset="0"/>
              </a:rPr>
              <a:t>Work done</a:t>
            </a:r>
            <a:endParaRPr lang="en-US" sz="42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None/>
            </a:pPr>
            <a:endParaRPr lang="en-US" sz="2300" b="1">
              <a:sym typeface="Symbol" pitchFamily="18" charset="2"/>
            </a:endParaRPr>
          </a:p>
        </p:txBody>
      </p:sp>
      <p:graphicFrame>
        <p:nvGraphicFramePr>
          <p:cNvPr id="202756" name="Group 4"/>
          <p:cNvGraphicFramePr>
            <a:graphicFrameLocks noGrp="1"/>
          </p:cNvGraphicFramePr>
          <p:nvPr>
            <p:ph/>
          </p:nvPr>
        </p:nvGraphicFramePr>
        <p:xfrm>
          <a:off x="457200" y="1905000"/>
          <a:ext cx="8229600" cy="4118991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2133600">
                <a:tc>
                  <a:txBody>
                    <a:bodyPr/>
                    <a:lstStyle/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742950" algn="l"/>
                          <a:tab pos="2720975" algn="l"/>
                        </a:tabLst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Depending upon magnitude of the peripheral speed (u), the unit may have a slow, medium or fast runner and the angle R and </a:t>
                      </a:r>
                      <a:r>
                        <a:rPr kumimoji="0" lang="en-US" sz="23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Vwz</a:t>
                      </a:r>
                      <a:r>
                        <a:rPr kumimoji="0" lang="en-US" sz="23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will vary as follows: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742950" algn="l"/>
                          <a:tab pos="2720975" algn="l"/>
                        </a:tabLst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US" sz="23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    Slow runner	           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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&lt; 90° 	(Vw2 is -</a:t>
                      </a:r>
                      <a:r>
                        <a:rPr kumimoji="0" lang="en-US" sz="23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ve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US" sz="23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742950" algn="l"/>
                          <a:tab pos="2720975" algn="l"/>
                        </a:tabLst>
                      </a:pPr>
                      <a:r>
                        <a:rPr kumimoji="0" lang="en-US" sz="23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(ii)	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Medium runner	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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90°	(Vw2 = 0)</a:t>
                      </a:r>
                      <a:endParaRPr kumimoji="0" lang="en-US" sz="23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742950" algn="l"/>
                          <a:tab pos="2720975" algn="l"/>
                        </a:tabLst>
                      </a:pPr>
                      <a:r>
                        <a:rPr kumimoji="0" lang="en-US" sz="23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(iii)	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Fast runner	           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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&gt; 90°	</a:t>
                      </a:r>
                      <a:r>
                        <a:rPr kumimoji="0" lang="en-US" sz="23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(Vw2 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 +</a:t>
                      </a:r>
                      <a:r>
                        <a:rPr kumimoji="0" lang="en-US" sz="23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ve</a:t>
                      </a: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742950" algn="l"/>
                          <a:tab pos="2720975" algn="l"/>
                        </a:tabLst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 force exerted by the jet of water in the direction of motion is given as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2975">
                <a:tc>
                  <a:txBody>
                    <a:bodyPr/>
                    <a:lstStyle/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914400" algn="l"/>
                          <a:tab pos="2720975" algn="l"/>
                        </a:tabLst>
                      </a:pPr>
                      <a:endParaRPr kumimoji="0" lang="en-US" sz="23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4" grpId="0" autoUpdateAnimBg="0"/>
      <p:bldP spid="202755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9144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 dirty="0">
                <a:solidFill>
                  <a:srgbClr val="FF3300"/>
                </a:solidFill>
                <a:latin typeface="Times New Roman" pitchFamily="18" charset="0"/>
              </a:rPr>
              <a:t>Calculations Velocity </a:t>
            </a:r>
            <a:r>
              <a:rPr lang="en-US" sz="4200" b="1" dirty="0" smtClean="0">
                <a:solidFill>
                  <a:srgbClr val="FF3300"/>
                </a:solidFill>
                <a:latin typeface="Times New Roman" pitchFamily="18" charset="0"/>
              </a:rPr>
              <a:t>:</a:t>
            </a:r>
            <a:r>
              <a:rPr lang="en-US" sz="2500" b="1" dirty="0">
                <a:solidFill>
                  <a:srgbClr val="FF3300"/>
                </a:solidFill>
                <a:latin typeface="Garamond" pitchFamily="18" charset="0"/>
                <a:cs typeface="Times New Roman" pitchFamily="18" charset="0"/>
              </a:rPr>
              <a:t>Work done</a:t>
            </a:r>
            <a:endParaRPr lang="en-US" sz="4200" b="1" dirty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None/>
            </a:pPr>
            <a:endParaRPr lang="en-US" sz="2300" b="1">
              <a:sym typeface="Symbol" pitchFamily="18" charset="2"/>
            </a:endParaRPr>
          </a:p>
        </p:txBody>
      </p:sp>
      <p:graphicFrame>
        <p:nvGraphicFramePr>
          <p:cNvPr id="203780" name="Group 4"/>
          <p:cNvGraphicFramePr>
            <a:graphicFrameLocks noGrp="1"/>
          </p:cNvGraphicFramePr>
          <p:nvPr>
            <p:ph/>
          </p:nvPr>
        </p:nvGraphicFramePr>
        <p:xfrm>
          <a:off x="457200" y="1219200"/>
          <a:ext cx="8686800" cy="5868750"/>
        </p:xfrm>
        <a:graphic>
          <a:graphicData uri="http://schemas.openxmlformats.org/drawingml/2006/table">
            <a:tbl>
              <a:tblPr/>
              <a:tblGrid>
                <a:gridCol w="8686800"/>
              </a:tblGrid>
              <a:tr h="4006770">
                <a:tc>
                  <a:txBody>
                    <a:bodyPr/>
                    <a:lstStyle/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=V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and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r2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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w2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+u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 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w2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= 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r2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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= 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r1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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=(V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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u1=u2=u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Now work done by tie jet on runner per second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= F × u =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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aV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 (V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r1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 + 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r2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cos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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 ) ×u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=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aV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 (V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w1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 + 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w2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+u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 ) ×u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=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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aV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(V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w1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+ 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w2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)×u=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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aV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[V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+(V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cos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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] ×u 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=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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aV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(V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)(1+cos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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</a:rPr>
                        <a:t>)×u 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sym typeface="Symbol" pitchFamily="18" charset="2"/>
                      </a:endParaRP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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= work done per sec / KE of jet per sec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=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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-u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)(1+cos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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)×u / 1/2×(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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 V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00025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For </a:t>
                      </a:r>
                      <a:r>
                        <a:rPr kumimoji="0" lang="en-US" sz="24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Hmax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</a:t>
                      </a:r>
                      <a:r>
                        <a:rPr kumimoji="0" lang="en-US" sz="24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Hmax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/du=0 then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</a:t>
                      </a:r>
                      <a:r>
                        <a:rPr kumimoji="0" lang="en-US" sz="24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Hmax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= (1+cos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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) / 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2430">
                <a:tc>
                  <a:txBody>
                    <a:bodyPr/>
                    <a:lstStyle/>
                    <a:p>
                      <a:pPr marL="0" marR="0" lvl="0" indent="136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>
                          <a:tab pos="2720975" algn="l"/>
                        </a:tabLst>
                      </a:pPr>
                      <a:endParaRPr kumimoji="0" lang="en-US" sz="24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8" grpId="0" autoUpdateAnimBg="0"/>
      <p:bldP spid="203779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smtClean="0">
                <a:solidFill>
                  <a:srgbClr val="FF3300"/>
                </a:solidFill>
              </a:rPr>
              <a:t>5.Design aspects of pelton wheel-1: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90550" indent="-590550"/>
            <a:endParaRPr lang="en-US" smtClean="0"/>
          </a:p>
          <a:p>
            <a:pPr marL="590550" indent="-590550">
              <a:buClr>
                <a:srgbClr val="FF3300"/>
              </a:buClr>
              <a:buFont typeface="Wingdings" pitchFamily="2" charset="2"/>
              <a:buAutoNum type="arabicPeriod"/>
            </a:pPr>
            <a:r>
              <a:rPr lang="en-US" sz="2900" b="1" smtClean="0">
                <a:solidFill>
                  <a:srgbClr val="FF3300"/>
                </a:solidFill>
                <a:latin typeface="Times New Roman" pitchFamily="18" charset="0"/>
              </a:rPr>
              <a:t>Velocity of jet:</a:t>
            </a:r>
            <a:r>
              <a:rPr lang="en-US" sz="2900" b="1" smtClean="0">
                <a:latin typeface="Times New Roman" pitchFamily="18" charset="0"/>
              </a:rPr>
              <a:t> The velocity of jet at inlet is given by:</a:t>
            </a:r>
          </a:p>
          <a:p>
            <a:pPr marL="590550" indent="-590550">
              <a:buClr>
                <a:srgbClr val="FF3300"/>
              </a:buClr>
            </a:pPr>
            <a:r>
              <a:rPr lang="en-US" sz="2900" b="1" smtClean="0">
                <a:latin typeface="Times New Roman" pitchFamily="18" charset="0"/>
              </a:rPr>
              <a:t>V</a:t>
            </a:r>
            <a:r>
              <a:rPr lang="en-US" sz="2900" b="1" baseline="-25000" smtClean="0">
                <a:latin typeface="Times New Roman" pitchFamily="18" charset="0"/>
              </a:rPr>
              <a:t>1</a:t>
            </a:r>
            <a:r>
              <a:rPr lang="en-US" sz="2900" b="1" smtClean="0">
                <a:latin typeface="Times New Roman" pitchFamily="18" charset="0"/>
              </a:rPr>
              <a:t> = C</a:t>
            </a:r>
            <a:r>
              <a:rPr lang="en-US" sz="2900" b="1" baseline="-25000" smtClean="0">
                <a:latin typeface="Times New Roman" pitchFamily="18" charset="0"/>
              </a:rPr>
              <a:t>v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</a:t>
            </a:r>
            <a:r>
              <a:rPr lang="en-US" sz="2900" b="1" smtClean="0">
                <a:latin typeface="Times New Roman" pitchFamily="18" charset="0"/>
              </a:rPr>
              <a:t>(2g H)</a:t>
            </a:r>
          </a:p>
          <a:p>
            <a:pPr marL="590550" indent="-590550">
              <a:buClr>
                <a:srgbClr val="FF3300"/>
              </a:buClr>
            </a:pPr>
            <a:r>
              <a:rPr lang="en-US" sz="2900" b="1" smtClean="0">
                <a:latin typeface="Times New Roman" pitchFamily="18" charset="0"/>
              </a:rPr>
              <a:t>C</a:t>
            </a:r>
            <a:r>
              <a:rPr lang="en-US" sz="2900" b="1" baseline="-25000" smtClean="0">
                <a:latin typeface="Times New Roman" pitchFamily="18" charset="0"/>
              </a:rPr>
              <a:t>v</a:t>
            </a:r>
            <a:r>
              <a:rPr lang="en-US" sz="2900" b="1" smtClean="0">
                <a:latin typeface="Times New Roman" pitchFamily="18" charset="0"/>
              </a:rPr>
              <a:t> = co-efficient of velocity (= 0•98 or 0.99)</a:t>
            </a:r>
          </a:p>
          <a:p>
            <a:pPr marL="590550" indent="-590550">
              <a:buClr>
                <a:srgbClr val="FF3300"/>
              </a:buClr>
            </a:pPr>
            <a:r>
              <a:rPr lang="en-US" sz="2900" b="1" smtClean="0">
                <a:latin typeface="Times New Roman" pitchFamily="18" charset="0"/>
              </a:rPr>
              <a:t>H = net head on turbine.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b="0" dirty="0"/>
              <a:t>Turbines:</a:t>
            </a:r>
            <a:endParaRPr lang="en-GB" dirty="0"/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981200"/>
            <a:ext cx="6934200" cy="3962400"/>
          </a:xfrm>
        </p:spPr>
        <p:txBody>
          <a:bodyPr>
            <a:normAutofit/>
          </a:bodyPr>
          <a:lstStyle/>
          <a:p>
            <a:r>
              <a:rPr lang="en-GB" dirty="0"/>
              <a:t>Impulse</a:t>
            </a:r>
          </a:p>
          <a:p>
            <a:pPr lvl="1"/>
            <a:r>
              <a:rPr lang="en-GB" dirty="0" err="1"/>
              <a:t>Pelton</a:t>
            </a:r>
            <a:r>
              <a:rPr lang="en-GB" dirty="0"/>
              <a:t> wheel</a:t>
            </a:r>
          </a:p>
          <a:p>
            <a:pPr lvl="1"/>
            <a:r>
              <a:rPr lang="en-GB" dirty="0" err="1"/>
              <a:t>Turgo</a:t>
            </a:r>
            <a:endParaRPr lang="en-GB" dirty="0"/>
          </a:p>
          <a:p>
            <a:pPr lvl="1"/>
            <a:r>
              <a:rPr lang="en-GB" dirty="0" err="1"/>
              <a:t>Crossflow</a:t>
            </a:r>
            <a:endParaRPr lang="en-GB" dirty="0"/>
          </a:p>
          <a:p>
            <a:r>
              <a:rPr lang="en-GB" dirty="0"/>
              <a:t>Reaction</a:t>
            </a:r>
          </a:p>
          <a:p>
            <a:pPr lvl="1"/>
            <a:r>
              <a:rPr lang="en-GB" dirty="0"/>
              <a:t>Radial (e.g. Francis)</a:t>
            </a:r>
          </a:p>
          <a:p>
            <a:pPr lvl="1"/>
            <a:r>
              <a:rPr lang="en-GB" dirty="0"/>
              <a:t>Axial (e.g. propeller, bulb, Kaplan)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smtClean="0">
                <a:solidFill>
                  <a:srgbClr val="FF3300"/>
                </a:solidFill>
              </a:rPr>
              <a:t>5.Design aspects of pelton wheel-2: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en-US" sz="2900" b="1" smtClean="0">
                <a:solidFill>
                  <a:srgbClr val="FF3300"/>
                </a:solidFill>
                <a:latin typeface="Times New Roman" pitchFamily="18" charset="0"/>
              </a:rPr>
              <a:t>2.	Velocity of wheel:</a:t>
            </a:r>
            <a:r>
              <a:rPr lang="en-US" sz="2900" b="1" smtClean="0">
                <a:latin typeface="Times New Roman" pitchFamily="18" charset="0"/>
              </a:rPr>
              <a:t> The velocity of wheel (u) is given by:</a:t>
            </a:r>
          </a:p>
          <a:p>
            <a:pPr>
              <a:lnSpc>
                <a:spcPct val="140000"/>
              </a:lnSpc>
              <a:buClr>
                <a:srgbClr val="FF3300"/>
              </a:buClr>
            </a:pPr>
            <a:r>
              <a:rPr lang="en-US" sz="2900" b="1" smtClean="0">
                <a:latin typeface="Times New Roman" pitchFamily="18" charset="0"/>
              </a:rPr>
              <a:t>u = K</a:t>
            </a:r>
            <a:r>
              <a:rPr lang="en-US" sz="2900" b="1" baseline="-25000" smtClean="0">
                <a:latin typeface="Times New Roman" pitchFamily="18" charset="0"/>
              </a:rPr>
              <a:t>u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</a:t>
            </a:r>
            <a:r>
              <a:rPr lang="en-US" sz="2900" b="1" smtClean="0">
                <a:latin typeface="Times New Roman" pitchFamily="18" charset="0"/>
              </a:rPr>
              <a:t>2g H</a:t>
            </a:r>
          </a:p>
          <a:p>
            <a:pPr>
              <a:lnSpc>
                <a:spcPct val="140000"/>
              </a:lnSpc>
              <a:buClr>
                <a:srgbClr val="FF3300"/>
              </a:buClr>
            </a:pPr>
            <a:r>
              <a:rPr lang="en-US" sz="2900" b="1" smtClean="0">
                <a:latin typeface="Times New Roman" pitchFamily="18" charset="0"/>
              </a:rPr>
              <a:t>K</a:t>
            </a:r>
            <a:r>
              <a:rPr lang="en-US" sz="2900" b="1" baseline="-25000" smtClean="0">
                <a:latin typeface="Times New Roman" pitchFamily="18" charset="0"/>
              </a:rPr>
              <a:t>u </a:t>
            </a:r>
            <a:r>
              <a:rPr lang="en-US" sz="2900" b="1" smtClean="0">
                <a:latin typeface="Times New Roman" pitchFamily="18" charset="0"/>
              </a:rPr>
              <a:t>= speed ratio. It varies from 0.43 to 0.48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smtClean="0">
                <a:solidFill>
                  <a:srgbClr val="FF3300"/>
                </a:solidFill>
              </a:rPr>
              <a:t>5.Design aspects of pelton wheel-3: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sz="2900" b="1" smtClean="0">
                <a:solidFill>
                  <a:srgbClr val="FF3300"/>
                </a:solidFill>
                <a:latin typeface="Times New Roman" pitchFamily="18" charset="0"/>
              </a:rPr>
              <a:t>3.	Angle of deflection of the jet:</a:t>
            </a:r>
            <a:r>
              <a:rPr lang="en-US" sz="2900" b="1" smtClean="0">
                <a:latin typeface="Times New Roman" pitchFamily="18" charset="0"/>
              </a:rPr>
              <a:t> The angle of deflection of the jet through the buckets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sz="2900" b="1" smtClean="0">
                <a:latin typeface="Times New Roman" pitchFamily="18" charset="0"/>
              </a:rPr>
              <a:t>	is taken as 165° if no angle of deflection is given.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smtClean="0">
                <a:solidFill>
                  <a:srgbClr val="FF3300"/>
                </a:solidFill>
              </a:rPr>
              <a:t>5.Design aspects of pelton wheel-4: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sz="2900" b="1" smtClean="0">
                <a:solidFill>
                  <a:srgbClr val="FF3300"/>
                </a:solidFill>
                <a:latin typeface="Times New Roman" pitchFamily="18" charset="0"/>
              </a:rPr>
              <a:t>5.	Mean diameter of the wheel (D):</a:t>
            </a:r>
            <a:r>
              <a:rPr lang="en-US" sz="2900" b="1" smtClean="0">
                <a:latin typeface="Times New Roman" pitchFamily="18" charset="0"/>
              </a:rPr>
              <a:t> The mean diameter or the pitch diameter </a:t>
            </a:r>
            <a:r>
              <a:rPr lang="en-US" sz="2900" b="1" i="1" smtClean="0">
                <a:latin typeface="Times New Roman" pitchFamily="18" charset="0"/>
              </a:rPr>
              <a:t>D </a:t>
            </a:r>
            <a:r>
              <a:rPr lang="en-US" sz="2900" b="1" smtClean="0">
                <a:latin typeface="Times New Roman" pitchFamily="18" charset="0"/>
              </a:rPr>
              <a:t>of the Pelton wheel is given by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endParaRPr lang="en-US" sz="2900" b="1" i="1" u="sng" smtClean="0">
              <a:latin typeface="Times New Roman" pitchFamily="18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sz="2900" b="1" i="1" smtClean="0">
                <a:latin typeface="Times New Roman" pitchFamily="18" charset="0"/>
              </a:rPr>
              <a:t>	u=</a:t>
            </a:r>
            <a:r>
              <a:rPr lang="en-US" sz="2900" b="1" smtClean="0">
                <a:latin typeface="Times New Roman" pitchFamily="18" charset="0"/>
                <a:cs typeface="Times New Roman" pitchFamily="18" charset="0"/>
              </a:rPr>
              <a:t> = (</a:t>
            </a:r>
            <a:r>
              <a:rPr lang="en-US" sz="2900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lang="en-US" sz="2900" b="1" smtClean="0">
                <a:latin typeface="Times New Roman" pitchFamily="18" charset="0"/>
                <a:cs typeface="Times New Roman" pitchFamily="18" charset="0"/>
              </a:rPr>
              <a:t>DN) / 60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sz="2900" b="1" smtClean="0">
                <a:latin typeface="Times New Roman" pitchFamily="18" charset="0"/>
              </a:rPr>
              <a:t> 	</a:t>
            </a:r>
            <a:r>
              <a:rPr lang="en-US" sz="2900" b="1" i="1" smtClean="0">
                <a:latin typeface="Times New Roman" pitchFamily="18" charset="0"/>
              </a:rPr>
              <a:t>D= 60u / </a:t>
            </a:r>
            <a:r>
              <a:rPr lang="en-US" sz="2900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lang="en-US" sz="2900" b="1" smtClean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smtClean="0">
                <a:solidFill>
                  <a:srgbClr val="FF3300"/>
                </a:solidFill>
              </a:rPr>
              <a:t>5.Design aspects of pelton wheel-5: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6075" indent="0">
              <a:lnSpc>
                <a:spcPct val="90000"/>
              </a:lnSpc>
              <a:buFont typeface="Wingdings" pitchFamily="2" charset="2"/>
              <a:buNone/>
            </a:pPr>
            <a:r>
              <a:rPr lang="en-US" sz="2900" b="1" smtClean="0">
                <a:solidFill>
                  <a:srgbClr val="FF3300"/>
                </a:solidFill>
                <a:latin typeface="Times New Roman" pitchFamily="18" charset="0"/>
              </a:rPr>
              <a:t>5.Jet ratio (m):</a:t>
            </a:r>
            <a:r>
              <a:rPr lang="en-US" sz="2900" b="1" smtClean="0">
                <a:latin typeface="Times New Roman" pitchFamily="18" charset="0"/>
              </a:rPr>
              <a:t> It is defined as the ratio of the pitch diameter (D) of the Pelton wheel to the diameter of the jet (d). It is denoted by `m' and is given as</a:t>
            </a:r>
          </a:p>
          <a:p>
            <a:pPr marL="346075" indent="0">
              <a:lnSpc>
                <a:spcPct val="90000"/>
              </a:lnSpc>
              <a:buFont typeface="Wingdings" pitchFamily="2" charset="2"/>
              <a:buNone/>
            </a:pPr>
            <a:r>
              <a:rPr lang="en-US" sz="2900" b="1" smtClean="0">
                <a:latin typeface="Times New Roman" pitchFamily="18" charset="0"/>
              </a:rPr>
              <a:t>m=D/d</a:t>
            </a:r>
          </a:p>
          <a:p>
            <a:pPr marL="346075" indent="0">
              <a:lnSpc>
                <a:spcPct val="90000"/>
              </a:lnSpc>
              <a:buFont typeface="Wingdings" pitchFamily="2" charset="2"/>
              <a:buNone/>
            </a:pPr>
            <a:r>
              <a:rPr lang="en-US" sz="2900" b="1" smtClean="0">
                <a:latin typeface="Times New Roman" pitchFamily="18" charset="0"/>
              </a:rPr>
              <a:t>m=lies between 1 1 and 16 for maximum hydraulic efficiency</a:t>
            </a:r>
          </a:p>
          <a:p>
            <a:pPr marL="346075" indent="0">
              <a:lnSpc>
                <a:spcPct val="90000"/>
              </a:lnSpc>
              <a:buFont typeface="Wingdings" pitchFamily="2" charset="2"/>
              <a:buNone/>
            </a:pPr>
            <a:r>
              <a:rPr lang="en-US" sz="2900" b="1" smtClean="0">
                <a:latin typeface="Times New Roman" pitchFamily="18" charset="0"/>
              </a:rPr>
              <a:t>Normally, the jet ratio is adopted as 12 in practice.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smtClean="0">
                <a:solidFill>
                  <a:srgbClr val="FF3300"/>
                </a:solidFill>
              </a:rPr>
              <a:t>5.Design aspects of pelton wheel-6: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600200"/>
            <a:ext cx="3813175" cy="45307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sz="2400" b="1" smtClean="0">
                <a:solidFill>
                  <a:srgbClr val="FF3300"/>
                </a:solidFill>
              </a:rPr>
              <a:t>6.Bucket dimensions:</a:t>
            </a:r>
            <a:r>
              <a:rPr lang="en-US" sz="2400" b="1" smtClean="0"/>
              <a:t> </a:t>
            </a:r>
            <a:r>
              <a:rPr lang="en-US" sz="2400" smtClean="0"/>
              <a:t>Some of the main dimensions of the bucket of a Pelton wheel are as follows :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sz="2400" i="1" smtClean="0"/>
              <a:t>B= 3 </a:t>
            </a:r>
            <a:r>
              <a:rPr lang="en-US" sz="2400" smtClean="0"/>
              <a:t>to </a:t>
            </a:r>
            <a:r>
              <a:rPr lang="en-US" sz="2400" i="1" smtClean="0"/>
              <a:t>4d; L=2 </a:t>
            </a:r>
            <a:r>
              <a:rPr lang="en-US" sz="2400" smtClean="0"/>
              <a:t>to </a:t>
            </a:r>
            <a:r>
              <a:rPr lang="en-US" sz="2400" i="1" smtClean="0"/>
              <a:t>3d; T=0-8 </a:t>
            </a:r>
            <a:r>
              <a:rPr lang="en-US" sz="2400" smtClean="0"/>
              <a:t>to </a:t>
            </a:r>
            <a:r>
              <a:rPr lang="en-US" sz="2400" i="1" smtClean="0"/>
              <a:t>1•2d ;</a:t>
            </a:r>
          </a:p>
        </p:txBody>
      </p:sp>
      <p:graphicFrame>
        <p:nvGraphicFramePr>
          <p:cNvPr id="1536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962400" y="2057400"/>
          <a:ext cx="5181600" cy="256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Image" r:id="rId3" imgW="4047409" imgH="1999492" progId="Photoshop.Image.7">
                  <p:embed/>
                </p:oleObj>
              </mc:Choice>
              <mc:Fallback>
                <p:oleObj name="Image" r:id="rId3" imgW="4047409" imgH="1999492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057400"/>
                        <a:ext cx="5181600" cy="256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648200"/>
            <a:ext cx="40386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638800" y="5105400"/>
            <a:ext cx="333375" cy="376238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T</a:t>
            </a:r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6172200" y="4953000"/>
            <a:ext cx="0" cy="15240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324600" y="5562600"/>
            <a:ext cx="358775" cy="376238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B</a:t>
            </a:r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4419600" y="6096000"/>
            <a:ext cx="25908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5165725" y="5903913"/>
            <a:ext cx="333375" cy="376237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800" b="1" smtClean="0">
                <a:solidFill>
                  <a:srgbClr val="FF3300"/>
                </a:solidFill>
              </a:rPr>
              <a:t>5.Design aspects of pelton wheel-7: </a:t>
            </a:r>
            <a:r>
              <a:rPr lang="en-US" sz="3800" b="1" smtClean="0">
                <a:solidFill>
                  <a:schemeClr val="hlink"/>
                </a:solidFill>
              </a:rPr>
              <a:t>Bucket dimensions:</a:t>
            </a:r>
          </a:p>
        </p:txBody>
      </p:sp>
      <p:graphicFrame>
        <p:nvGraphicFramePr>
          <p:cNvPr id="1638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85800" y="2286000"/>
          <a:ext cx="8254612" cy="407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Image" r:id="rId3" imgW="4047409" imgH="1999492" progId="Photoshop.Image.7">
                  <p:embed/>
                </p:oleObj>
              </mc:Choice>
              <mc:Fallback>
                <p:oleObj name="Image" r:id="rId3" imgW="4047409" imgH="1999492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286000"/>
                        <a:ext cx="8254612" cy="407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800" b="1" smtClean="0">
                <a:solidFill>
                  <a:srgbClr val="FF3300"/>
                </a:solidFill>
              </a:rPr>
              <a:t>5.Design aspects of pelton wheel-8</a:t>
            </a:r>
            <a:r>
              <a:rPr lang="en-US" sz="3800" b="1" smtClean="0"/>
              <a:t> </a:t>
            </a:r>
            <a:br>
              <a:rPr lang="en-US" sz="3800" b="1" smtClean="0"/>
            </a:br>
            <a:r>
              <a:rPr lang="en-US" sz="3800" b="1" smtClean="0">
                <a:solidFill>
                  <a:schemeClr val="hlink"/>
                </a:solidFill>
              </a:rPr>
              <a:t>No. of nozzles: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  <a:tabLst>
                <a:tab pos="3657600" algn="l"/>
                <a:tab pos="4572000" algn="l"/>
              </a:tabLst>
            </a:pPr>
            <a:r>
              <a:rPr lang="en-US" sz="2900" b="1" smtClean="0">
                <a:latin typeface="Times New Roman" pitchFamily="18" charset="0"/>
              </a:rPr>
              <a:t>Normally 1 nozzle or jet.</a:t>
            </a:r>
          </a:p>
          <a:p>
            <a:pPr>
              <a:lnSpc>
                <a:spcPct val="70000"/>
              </a:lnSpc>
              <a:tabLst>
                <a:tab pos="3657600" algn="l"/>
                <a:tab pos="4572000" algn="l"/>
              </a:tabLst>
            </a:pPr>
            <a:r>
              <a:rPr lang="en-US" sz="2900" b="1" smtClean="0">
                <a:latin typeface="Times New Roman" pitchFamily="18" charset="0"/>
              </a:rPr>
              <a:t>To produce more power with same wheel = 		no. of nozzles.</a:t>
            </a:r>
          </a:p>
          <a:p>
            <a:pPr>
              <a:lnSpc>
                <a:spcPct val="70000"/>
              </a:lnSpc>
              <a:tabLst>
                <a:tab pos="3657600" algn="l"/>
                <a:tab pos="4572000" algn="l"/>
              </a:tabLst>
            </a:pPr>
            <a:r>
              <a:rPr lang="en-US" sz="2900" b="1" smtClean="0">
                <a:latin typeface="Times New Roman" pitchFamily="18" charset="0"/>
              </a:rPr>
              <a:t>Max nozzles = 6</a:t>
            </a:r>
          </a:p>
          <a:p>
            <a:pPr>
              <a:lnSpc>
                <a:spcPct val="70000"/>
              </a:lnSpc>
              <a:tabLst>
                <a:tab pos="3657600" algn="l"/>
                <a:tab pos="4572000" algn="l"/>
              </a:tabLst>
            </a:pPr>
            <a:r>
              <a:rPr lang="en-US" sz="2900" b="1" smtClean="0">
                <a:latin typeface="Times New Roman" pitchFamily="18" charset="0"/>
              </a:rPr>
              <a:t>Normally not more than 2 nozzles for per vertical runner.</a:t>
            </a:r>
          </a:p>
          <a:p>
            <a:pPr>
              <a:lnSpc>
                <a:spcPct val="70000"/>
              </a:lnSpc>
              <a:tabLst>
                <a:tab pos="3657600" algn="l"/>
                <a:tab pos="4572000" algn="l"/>
              </a:tabLst>
            </a:pPr>
            <a:r>
              <a:rPr lang="en-US" sz="2900" b="1" smtClean="0">
                <a:latin typeface="Times New Roman" pitchFamily="18" charset="0"/>
              </a:rPr>
              <a:t>Normally not more than 4 nozzles for horizontal runner.</a:t>
            </a:r>
          </a:p>
          <a:p>
            <a:pPr>
              <a:lnSpc>
                <a:spcPct val="70000"/>
              </a:lnSpc>
              <a:tabLst>
                <a:tab pos="3657600" algn="l"/>
                <a:tab pos="4572000" algn="l"/>
              </a:tabLst>
            </a:pPr>
            <a:r>
              <a:rPr lang="en-US" sz="2900" b="1" smtClean="0">
                <a:latin typeface="Times New Roman" pitchFamily="18" charset="0"/>
              </a:rPr>
              <a:t>No. of nozzle = total Q through T/ Q through one nozzle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800" b="1" smtClean="0">
                <a:solidFill>
                  <a:srgbClr val="FF3300"/>
                </a:solidFill>
              </a:rPr>
              <a:t>5.Design aspects of pelton wheel-8:</a:t>
            </a:r>
            <a:r>
              <a:rPr lang="en-US" sz="3800" b="1" smtClean="0"/>
              <a:t> </a:t>
            </a:r>
            <a:r>
              <a:rPr lang="en-US" sz="3800" b="1" smtClean="0">
                <a:solidFill>
                  <a:schemeClr val="hlink"/>
                </a:solidFill>
              </a:rPr>
              <a:t>No. of buckets (Z):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60000"/>
              </a:lnSpc>
              <a:tabLst>
                <a:tab pos="3200400" algn="l"/>
                <a:tab pos="3657600" algn="l"/>
                <a:tab pos="4572000" algn="l"/>
              </a:tabLst>
            </a:pPr>
            <a:r>
              <a:rPr lang="en-US" sz="2900" b="1" smtClean="0">
                <a:latin typeface="Times New Roman" pitchFamily="18" charset="0"/>
              </a:rPr>
              <a:t>It should be such that the jet is always completely intercepted by the buckets so that 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900" b="1" baseline="-25000" smtClean="0">
                <a:latin typeface="Times New Roman" pitchFamily="18" charset="0"/>
                <a:sym typeface="Symbol" pitchFamily="18" charset="2"/>
              </a:rPr>
              <a:t>vol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 is very close to 1.</a:t>
            </a:r>
          </a:p>
          <a:p>
            <a:pPr lvl="4">
              <a:lnSpc>
                <a:spcPct val="160000"/>
              </a:lnSpc>
              <a:tabLst>
                <a:tab pos="3200400" algn="l"/>
                <a:tab pos="3657600" algn="l"/>
                <a:tab pos="4572000" algn="l"/>
              </a:tabLst>
            </a:pPr>
            <a:r>
              <a:rPr lang="en-US" sz="3200" b="1" smtClean="0">
                <a:latin typeface="Times New Roman" pitchFamily="18" charset="0"/>
                <a:sym typeface="Symbol" pitchFamily="18" charset="2"/>
              </a:rPr>
              <a:t>Z =</a:t>
            </a:r>
            <a:r>
              <a:rPr lang="en-US" sz="3200" b="1" baseline="-250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3200" b="1" smtClean="0">
                <a:latin typeface="Times New Roman" pitchFamily="18" charset="0"/>
                <a:sym typeface="Symbol" pitchFamily="18" charset="2"/>
              </a:rPr>
              <a:t>15 +D/2d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6.         </a:t>
            </a:r>
            <a:r>
              <a:rPr lang="en-US" b="1" baseline="-25000" dirty="0" smtClean="0">
                <a:solidFill>
                  <a:srgbClr val="FF3300"/>
                </a:solidFill>
                <a:sym typeface="Symbol" pitchFamily="18" charset="2"/>
              </a:rPr>
              <a:t>Hydraulic                       </a:t>
            </a:r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1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tabLst>
                <a:tab pos="1200150" algn="l"/>
              </a:tabLst>
            </a:pP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900" b="1" baseline="-25000" dirty="0" smtClean="0">
                <a:latin typeface="Times New Roman" pitchFamily="18" charset="0"/>
                <a:sym typeface="Symbol" pitchFamily="18" charset="2"/>
              </a:rPr>
              <a:t>H</a:t>
            </a: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= power developed by the runner / 	power supplied at the inlet of T</a:t>
            </a:r>
          </a:p>
          <a:p>
            <a:pPr>
              <a:lnSpc>
                <a:spcPct val="110000"/>
              </a:lnSpc>
              <a:tabLst>
                <a:tab pos="1200150" algn="l"/>
              </a:tabLst>
            </a:pPr>
            <a:endParaRPr lang="en-US" sz="2900" b="1" dirty="0" smtClean="0">
              <a:latin typeface="Times New Roman" pitchFamily="18" charset="0"/>
              <a:sym typeface="Symbol" pitchFamily="18" charset="2"/>
            </a:endParaRPr>
          </a:p>
          <a:p>
            <a:pPr>
              <a:lnSpc>
                <a:spcPct val="110000"/>
              </a:lnSpc>
              <a:tabLst>
                <a:tab pos="1200150" algn="l"/>
              </a:tabLst>
            </a:pPr>
            <a:r>
              <a:rPr lang="en-US" sz="2900" b="1" baseline="-25000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sz="2900" b="1" dirty="0" smtClean="0">
                <a:latin typeface="Times New Roman" pitchFamily="18" charset="0"/>
              </a:rPr>
              <a:t>[</a:t>
            </a: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</a:t>
            </a:r>
            <a:r>
              <a:rPr lang="en-US" sz="2900" b="1" dirty="0" smtClean="0">
                <a:latin typeface="Times New Roman" pitchFamily="18" charset="0"/>
              </a:rPr>
              <a:t>aV</a:t>
            </a:r>
            <a:r>
              <a:rPr lang="en-US" sz="2900" b="1" baseline="-25000" dirty="0" smtClean="0">
                <a:latin typeface="Times New Roman" pitchFamily="18" charset="0"/>
              </a:rPr>
              <a:t>1</a:t>
            </a:r>
            <a:r>
              <a:rPr lang="en-US" sz="2900" b="1" dirty="0" smtClean="0">
                <a:latin typeface="Times New Roman" pitchFamily="18" charset="0"/>
              </a:rPr>
              <a:t> (V</a:t>
            </a:r>
            <a:r>
              <a:rPr lang="en-US" sz="2900" b="1" baseline="-25000" dirty="0" smtClean="0">
                <a:latin typeface="Times New Roman" pitchFamily="18" charset="0"/>
              </a:rPr>
              <a:t>w1</a:t>
            </a:r>
            <a:r>
              <a:rPr lang="en-US" sz="2900" b="1" dirty="0" smtClean="0">
                <a:latin typeface="Times New Roman" pitchFamily="18" charset="0"/>
              </a:rPr>
              <a:t> + V</a:t>
            </a:r>
            <a:r>
              <a:rPr lang="en-US" sz="2900" b="1" baseline="-25000" dirty="0" smtClean="0">
                <a:latin typeface="Times New Roman" pitchFamily="18" charset="0"/>
              </a:rPr>
              <a:t>w2</a:t>
            </a:r>
            <a:r>
              <a:rPr lang="en-US" sz="2900" b="1" dirty="0" smtClean="0">
                <a:latin typeface="Times New Roman" pitchFamily="18" charset="0"/>
              </a:rPr>
              <a:t>) ×u] / </a:t>
            </a: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</a:t>
            </a:r>
            <a:r>
              <a:rPr lang="en-US" sz="2900" b="1" dirty="0" err="1" smtClean="0">
                <a:latin typeface="Times New Roman" pitchFamily="18" charset="0"/>
                <a:sym typeface="Symbol" pitchFamily="18" charset="2"/>
              </a:rPr>
              <a:t>gHQ</a:t>
            </a:r>
            <a:r>
              <a:rPr lang="en-US" sz="2900" b="1" baseline="-25000" dirty="0" err="1" smtClean="0">
                <a:latin typeface="Times New Roman" pitchFamily="18" charset="0"/>
                <a:sym typeface="Symbol" pitchFamily="18" charset="2"/>
              </a:rPr>
              <a:t>a</a:t>
            </a:r>
            <a:endParaRPr lang="en-US" sz="2900" b="1" baseline="-25000" dirty="0" smtClean="0">
              <a:latin typeface="Times New Roman" pitchFamily="18" charset="0"/>
              <a:sym typeface="Symbol" pitchFamily="18" charset="2"/>
            </a:endParaRPr>
          </a:p>
          <a:p>
            <a:pPr>
              <a:lnSpc>
                <a:spcPct val="110000"/>
              </a:lnSpc>
              <a:tabLst>
                <a:tab pos="1200150" algn="l"/>
              </a:tabLst>
            </a:pP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= 90~95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6.	</a:t>
            </a:r>
            <a:r>
              <a:rPr lang="en-US" b="1" baseline="-25000" dirty="0" smtClean="0">
                <a:solidFill>
                  <a:srgbClr val="FF3300"/>
                </a:solidFill>
                <a:sym typeface="Symbol" pitchFamily="18" charset="2"/>
              </a:rPr>
              <a:t>Mechanical</a:t>
            </a:r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		2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00150" algn="l"/>
              </a:tabLst>
            </a:pP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900" b="1" baseline="-25000" smtClean="0">
                <a:latin typeface="Times New Roman" pitchFamily="18" charset="0"/>
                <a:sym typeface="Symbol" pitchFamily="18" charset="2"/>
              </a:rPr>
              <a:t>M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= power available at T shaft / power developed by the  T runner 	</a:t>
            </a:r>
          </a:p>
          <a:p>
            <a:pPr>
              <a:tabLst>
                <a:tab pos="1200150" algn="l"/>
              </a:tabLst>
            </a:pP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= shaft power / bucket power (power develop by runner)</a:t>
            </a:r>
          </a:p>
          <a:p>
            <a:pPr>
              <a:tabLst>
                <a:tab pos="1200150" algn="l"/>
              </a:tabLst>
            </a:pPr>
            <a:r>
              <a:rPr lang="en-US" sz="2900" b="1" baseline="-2500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P / </a:t>
            </a:r>
            <a:r>
              <a:rPr lang="en-US" sz="2900" b="1" smtClean="0">
                <a:latin typeface="Times New Roman" pitchFamily="18" charset="0"/>
              </a:rPr>
              <a:t>[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</a:t>
            </a:r>
            <a:r>
              <a:rPr lang="en-US" sz="2900" b="1" smtClean="0">
                <a:latin typeface="Times New Roman" pitchFamily="18" charset="0"/>
              </a:rPr>
              <a:t>aV</a:t>
            </a:r>
            <a:r>
              <a:rPr lang="en-US" sz="2900" b="1" baseline="-25000" smtClean="0">
                <a:latin typeface="Times New Roman" pitchFamily="18" charset="0"/>
              </a:rPr>
              <a:t>1</a:t>
            </a:r>
            <a:r>
              <a:rPr lang="en-US" sz="2900" b="1" smtClean="0">
                <a:latin typeface="Times New Roman" pitchFamily="18" charset="0"/>
              </a:rPr>
              <a:t> (V</a:t>
            </a:r>
            <a:r>
              <a:rPr lang="en-US" sz="2900" b="1" baseline="-25000" smtClean="0">
                <a:latin typeface="Times New Roman" pitchFamily="18" charset="0"/>
              </a:rPr>
              <a:t>w1</a:t>
            </a:r>
            <a:r>
              <a:rPr lang="en-US" sz="2900" b="1" smtClean="0">
                <a:latin typeface="Times New Roman" pitchFamily="18" charset="0"/>
              </a:rPr>
              <a:t> + V</a:t>
            </a:r>
            <a:r>
              <a:rPr lang="en-US" sz="2900" b="1" baseline="-25000" smtClean="0">
                <a:latin typeface="Times New Roman" pitchFamily="18" charset="0"/>
              </a:rPr>
              <a:t>w2</a:t>
            </a:r>
            <a:r>
              <a:rPr lang="en-US" sz="2900" b="1" smtClean="0">
                <a:latin typeface="Times New Roman" pitchFamily="18" charset="0"/>
              </a:rPr>
              <a:t>) ×u]</a:t>
            </a:r>
            <a:endParaRPr lang="en-US" sz="2900" b="1" baseline="-25000" smtClean="0">
              <a:latin typeface="Times New Roman" pitchFamily="18" charset="0"/>
              <a:sym typeface="Symbol" pitchFamily="18" charset="2"/>
            </a:endParaRPr>
          </a:p>
          <a:p>
            <a:pPr>
              <a:tabLst>
                <a:tab pos="1200150" algn="l"/>
              </a:tabLst>
            </a:pP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= 97~99</a:t>
            </a:r>
          </a:p>
          <a:p>
            <a:pPr>
              <a:tabLst>
                <a:tab pos="1200150" algn="l"/>
              </a:tabLst>
            </a:pP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It is due to bearing friction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of a hydroelectric </a:t>
            </a:r>
            <a:r>
              <a:rPr lang="en-US" dirty="0" smtClean="0"/>
              <a:t>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1. A </a:t>
            </a:r>
            <a:r>
              <a:rPr lang="en-US" b="1" i="1" dirty="0"/>
              <a:t>Dam </a:t>
            </a:r>
            <a:r>
              <a:rPr lang="en-US" dirty="0"/>
              <a:t>constructed across a river or a channel to store water. </a:t>
            </a:r>
            <a:r>
              <a:rPr lang="en-US" dirty="0" smtClean="0"/>
              <a:t>The reservoir </a:t>
            </a:r>
            <a:r>
              <a:rPr lang="en-US" dirty="0"/>
              <a:t>is also known as </a:t>
            </a:r>
            <a:r>
              <a:rPr lang="en-US" b="1" i="1" dirty="0"/>
              <a:t>Headrace.</a:t>
            </a:r>
          </a:p>
          <a:p>
            <a:pPr marL="0" indent="0">
              <a:buNone/>
            </a:pPr>
            <a:r>
              <a:rPr lang="en-US" dirty="0"/>
              <a:t>2. Pipes of large diameter called </a:t>
            </a:r>
            <a:r>
              <a:rPr lang="en-US" b="1" i="1" dirty="0"/>
              <a:t>Penstocks </a:t>
            </a:r>
            <a:r>
              <a:rPr lang="en-US" dirty="0"/>
              <a:t>which carry water </a:t>
            </a:r>
            <a:r>
              <a:rPr lang="en-US" dirty="0" smtClean="0"/>
              <a:t>under pressure </a:t>
            </a:r>
            <a:r>
              <a:rPr lang="en-US" dirty="0"/>
              <a:t>from storage reservoir to the turbines. These pipes </a:t>
            </a:r>
            <a:r>
              <a:rPr lang="en-US" dirty="0" smtClean="0"/>
              <a:t>are usually </a:t>
            </a:r>
            <a:r>
              <a:rPr lang="en-US" dirty="0"/>
              <a:t>made of steel or reinforced </a:t>
            </a:r>
            <a:r>
              <a:rPr lang="en-US" dirty="0" smtClean="0"/>
              <a:t>concrete.</a:t>
            </a:r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b="1" i="1" dirty="0"/>
              <a:t>Turbines </a:t>
            </a:r>
            <a:r>
              <a:rPr lang="en-US" dirty="0"/>
              <a:t>having different types of vanes or buckets or </a:t>
            </a:r>
            <a:r>
              <a:rPr lang="en-US" dirty="0" smtClean="0"/>
              <a:t>blades mounted </a:t>
            </a:r>
            <a:r>
              <a:rPr lang="en-US" dirty="0"/>
              <a:t>on a wheel called </a:t>
            </a:r>
            <a:r>
              <a:rPr lang="en-US" dirty="0" smtClean="0"/>
              <a:t>runner.</a:t>
            </a:r>
          </a:p>
          <a:p>
            <a:pPr marL="0" indent="0">
              <a:buNone/>
            </a:pPr>
            <a:r>
              <a:rPr lang="en-US" b="1" i="1" dirty="0" smtClean="0"/>
              <a:t>4</a:t>
            </a:r>
            <a:r>
              <a:rPr lang="en-US" b="1" i="1" dirty="0"/>
              <a:t>. Tailrace </a:t>
            </a:r>
            <a:r>
              <a:rPr lang="en-US" dirty="0"/>
              <a:t>which is a channel carrying water away from the </a:t>
            </a:r>
            <a:r>
              <a:rPr lang="en-US" dirty="0" smtClean="0"/>
              <a:t>turbine after </a:t>
            </a:r>
            <a:r>
              <a:rPr lang="en-US" dirty="0"/>
              <a:t>the water has worked on the turbines. The water surface in </a:t>
            </a:r>
            <a:r>
              <a:rPr lang="en-US" dirty="0" smtClean="0"/>
              <a:t>the tailrace </a:t>
            </a:r>
            <a:r>
              <a:rPr lang="en-US" dirty="0"/>
              <a:t>is also referred to as tailrace.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01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6.	</a:t>
            </a:r>
            <a:r>
              <a:rPr lang="en-US" b="1" baseline="-25000" dirty="0" smtClean="0">
                <a:solidFill>
                  <a:srgbClr val="FF3300"/>
                </a:solidFill>
                <a:sym typeface="Symbol" pitchFamily="18" charset="2"/>
              </a:rPr>
              <a:t>Volumetric</a:t>
            </a:r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		3</a:t>
            </a:r>
            <a:endParaRPr lang="en-US" sz="4600" b="1" baseline="-25000" dirty="0" smtClean="0">
              <a:solidFill>
                <a:srgbClr val="FF3300"/>
              </a:solidFill>
              <a:sym typeface="Symbol" pitchFamily="18" charset="2"/>
            </a:endParaRPr>
          </a:p>
        </p:txBody>
      </p:sp>
      <p:sp>
        <p:nvSpPr>
          <p:cNvPr id="162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00150" algn="l"/>
              </a:tabLst>
            </a:pP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900" b="1" baseline="-25000" dirty="0" smtClean="0">
                <a:latin typeface="Times New Roman" pitchFamily="18" charset="0"/>
                <a:sym typeface="Symbol" pitchFamily="18" charset="2"/>
              </a:rPr>
              <a:t>V</a:t>
            </a: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= [vol. of water actually striking the 	runner] / [total water supplied by 	the jet to the turbine] 	</a:t>
            </a:r>
          </a:p>
          <a:p>
            <a:pPr>
              <a:tabLst>
                <a:tab pos="1200150" algn="l"/>
              </a:tabLst>
            </a:pP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sz="2900" b="1" dirty="0" err="1" smtClean="0">
                <a:latin typeface="Times New Roman" pitchFamily="18" charset="0"/>
                <a:sym typeface="Symbol" pitchFamily="18" charset="2"/>
              </a:rPr>
              <a:t>Q</a:t>
            </a:r>
            <a:r>
              <a:rPr lang="en-US" sz="2900" b="1" baseline="-25000" dirty="0" err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 /Q </a:t>
            </a:r>
          </a:p>
          <a:p>
            <a:pPr>
              <a:tabLst>
                <a:tab pos="1200150" algn="l"/>
              </a:tabLst>
            </a:pP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= 97~99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6.	</a:t>
            </a:r>
            <a:r>
              <a:rPr lang="en-US" b="1" baseline="-25000" dirty="0" smtClean="0">
                <a:solidFill>
                  <a:srgbClr val="FF3300"/>
                </a:solidFill>
                <a:sym typeface="Symbol" pitchFamily="18" charset="2"/>
              </a:rPr>
              <a:t>Over all</a:t>
            </a:r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		4</a:t>
            </a:r>
            <a:endParaRPr lang="en-US" b="1" baseline="-25000" dirty="0" smtClean="0">
              <a:solidFill>
                <a:srgbClr val="FF3300"/>
              </a:solidFill>
              <a:sym typeface="Symbol" pitchFamily="18" charset="2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00150" algn="l"/>
              </a:tabLst>
            </a:pP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900" b="1" baseline="-2500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= [</a:t>
            </a:r>
            <a:r>
              <a:rPr lang="en-US" b="1" smtClean="0">
                <a:latin typeface="Times New Roman" pitchFamily="18" charset="0"/>
                <a:sym typeface="Symbol" pitchFamily="18" charset="2"/>
              </a:rPr>
              <a:t>power available at the turbine shaft] / [power available from the water jet] </a:t>
            </a:r>
            <a:endParaRPr lang="en-US" sz="2900" b="1" smtClean="0">
              <a:latin typeface="Times New Roman" pitchFamily="18" charset="0"/>
              <a:sym typeface="Symbol" pitchFamily="18" charset="2"/>
            </a:endParaRPr>
          </a:p>
          <a:p>
            <a:pPr>
              <a:tabLst>
                <a:tab pos="1200150" algn="l"/>
              </a:tabLst>
            </a:pPr>
            <a:r>
              <a:rPr lang="en-US" sz="2900" b="1" baseline="-2500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b="1" smtClean="0">
                <a:latin typeface="Times New Roman" pitchFamily="18" charset="0"/>
                <a:sym typeface="Symbol" pitchFamily="18" charset="2"/>
              </a:rPr>
              <a:t>shaft power / water power </a:t>
            </a:r>
          </a:p>
          <a:p>
            <a:pPr>
              <a:tabLst>
                <a:tab pos="1200150" algn="l"/>
              </a:tabLst>
            </a:pPr>
            <a:r>
              <a:rPr lang="en-US" b="1" smtClean="0">
                <a:latin typeface="Times New Roman" pitchFamily="18" charset="0"/>
                <a:sym typeface="Symbol" pitchFamily="18" charset="2"/>
              </a:rPr>
              <a:t>= P / 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gHQ</a:t>
            </a:r>
          </a:p>
          <a:p>
            <a:pPr>
              <a:tabLst>
                <a:tab pos="1200150" algn="l"/>
              </a:tabLst>
            </a:pP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= 85~90</a:t>
            </a:r>
          </a:p>
          <a:p>
            <a:pPr>
              <a:tabLst>
                <a:tab pos="1200150" algn="l"/>
              </a:tabLst>
            </a:pP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900" b="1" baseline="-2500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= </a:t>
            </a:r>
            <a:r>
              <a:rPr lang="en-US" sz="2900" b="1" baseline="-25000" smtClean="0">
                <a:latin typeface="Times New Roman" pitchFamily="18" charset="0"/>
                <a:sym typeface="Symbol" pitchFamily="18" charset="2"/>
              </a:rPr>
              <a:t>H  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</a:t>
            </a:r>
            <a:r>
              <a:rPr lang="en-US" sz="2900" b="1" baseline="-25000" smtClean="0">
                <a:latin typeface="Times New Roman" pitchFamily="18" charset="0"/>
                <a:sym typeface="Symbol" pitchFamily="18" charset="2"/>
              </a:rPr>
              <a:t>M  </a:t>
            </a:r>
            <a:r>
              <a:rPr lang="en-US" sz="2900" b="1" smtClean="0">
                <a:latin typeface="Times New Roman" pitchFamily="18" charset="0"/>
                <a:sym typeface="Symbol" pitchFamily="18" charset="2"/>
              </a:rPr>
              <a:t></a:t>
            </a:r>
            <a:r>
              <a:rPr lang="en-US" sz="2900" b="1" baseline="-25000" smtClean="0">
                <a:latin typeface="Times New Roman" pitchFamily="18" charset="0"/>
                <a:sym typeface="Symbol" pitchFamily="18" charset="2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6.	</a:t>
            </a:r>
            <a:r>
              <a:rPr lang="en-US" b="1" baseline="-25000" dirty="0" smtClean="0">
                <a:solidFill>
                  <a:srgbClr val="FF3300"/>
                </a:solidFill>
                <a:sym typeface="Symbol" pitchFamily="18" charset="2"/>
              </a:rPr>
              <a:t>generator</a:t>
            </a:r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( </a:t>
            </a:r>
            <a:r>
              <a:rPr lang="en-US" sz="3800" b="1" dirty="0" smtClean="0">
                <a:sym typeface="Symbol" pitchFamily="18" charset="2"/>
              </a:rPr>
              <a:t></a:t>
            </a:r>
            <a:r>
              <a:rPr lang="en-US" sz="3800" b="1" baseline="-25000" dirty="0" smtClean="0">
                <a:sym typeface="Symbol" pitchFamily="18" charset="2"/>
              </a:rPr>
              <a:t>G</a:t>
            </a:r>
            <a:r>
              <a:rPr lang="en-US" b="1" dirty="0" smtClean="0">
                <a:solidFill>
                  <a:srgbClr val="FF3300"/>
                </a:solidFill>
                <a:sym typeface="Symbol" pitchFamily="18" charset="2"/>
              </a:rPr>
              <a:t> )	5: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tabLst>
                <a:tab pos="1200150" algn="l"/>
              </a:tabLst>
              <a:defRPr/>
            </a:pPr>
            <a:endParaRPr lang="en-US" sz="2500" b="1" baseline="-25000" dirty="0" smtClean="0">
              <a:latin typeface="Times New Roman" pitchFamily="18" charset="0"/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tabLst>
                <a:tab pos="1200150" algn="l"/>
              </a:tabLst>
              <a:defRPr/>
            </a:pPr>
            <a:endParaRPr lang="en-US" sz="2500" b="1" baseline="-25000" dirty="0" smtClean="0">
              <a:latin typeface="Times New Roman" pitchFamily="18" charset="0"/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tabLst>
                <a:tab pos="1200150" algn="l"/>
              </a:tabLst>
              <a:defRPr/>
            </a:pPr>
            <a:endParaRPr lang="en-US" sz="2500" b="1" dirty="0" smtClean="0">
              <a:latin typeface="Times New Roman" pitchFamily="18" charset="0"/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None/>
              <a:tabLst>
                <a:tab pos="1200150" algn="l"/>
              </a:tabLst>
              <a:defRPr/>
            </a:pPr>
            <a:r>
              <a:rPr lang="en-US" sz="3300" b="1" u="sng" dirty="0" smtClean="0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6.Hydraulic electric plant efficiency-6:</a:t>
            </a:r>
            <a:r>
              <a:rPr lang="en-US" sz="2500" b="1" dirty="0" smtClean="0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tabLst>
                <a:tab pos="1200150" algn="l"/>
              </a:tabLst>
              <a:defRPr/>
            </a:pPr>
            <a:r>
              <a:rPr lang="en-US" sz="2500" b="1" dirty="0" smtClean="0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 	 </a:t>
            </a:r>
            <a:r>
              <a:rPr lang="en-US" sz="2500" b="1" dirty="0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500" b="1" baseline="-25000" dirty="0" smtClean="0">
                <a:latin typeface="Times New Roman" pitchFamily="18" charset="0"/>
                <a:sym typeface="Symbol" pitchFamily="18" charset="2"/>
              </a:rPr>
              <a:t>HE</a:t>
            </a:r>
            <a:r>
              <a:rPr lang="en-US" sz="2500" b="1" dirty="0" smtClean="0">
                <a:latin typeface="Times New Roman" pitchFamily="18" charset="0"/>
                <a:sym typeface="Symbol" pitchFamily="18" charset="2"/>
              </a:rPr>
              <a:t> = </a:t>
            </a:r>
            <a:r>
              <a:rPr lang="en-US" sz="2500" b="1" baseline="-25000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sz="2500" b="1" dirty="0" smtClean="0">
                <a:latin typeface="Times New Roman" pitchFamily="18" charset="0"/>
                <a:sym typeface="Symbol" pitchFamily="18" charset="2"/>
              </a:rPr>
              <a:t> </a:t>
            </a:r>
            <a:r>
              <a:rPr lang="en-US" sz="2500" b="1" baseline="-25000" dirty="0" smtClean="0">
                <a:latin typeface="Times New Roman" pitchFamily="18" charset="0"/>
                <a:sym typeface="Symbol" pitchFamily="18" charset="2"/>
              </a:rPr>
              <a:t>O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tabLst>
                <a:tab pos="1200150" algn="l"/>
              </a:tabLst>
              <a:defRPr/>
            </a:pP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          </a:t>
            </a:r>
            <a:r>
              <a:rPr lang="en-US" sz="2900" b="1" baseline="-25000" dirty="0" smtClean="0">
                <a:latin typeface="Times New Roman" pitchFamily="18" charset="0"/>
                <a:sym typeface="Symbol" pitchFamily="18" charset="2"/>
              </a:rPr>
              <a:t>HE = </a:t>
            </a: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P</a:t>
            </a:r>
            <a:r>
              <a:rPr lang="en-US" sz="2900" b="1" baseline="-25000" dirty="0" smtClean="0">
                <a:latin typeface="Times New Roman" pitchFamily="18" charset="0"/>
                <a:sym typeface="Symbol" pitchFamily="18" charset="2"/>
              </a:rPr>
              <a:t>out of HE / </a:t>
            </a:r>
            <a:r>
              <a:rPr lang="en-US" sz="2900" b="1" dirty="0" smtClean="0">
                <a:latin typeface="Times New Roman" pitchFamily="18" charset="0"/>
                <a:sym typeface="Symbol" pitchFamily="18" charset="2"/>
              </a:rPr>
              <a:t></a:t>
            </a:r>
            <a:r>
              <a:rPr lang="en-US" sz="2900" b="1" dirty="0" err="1" smtClean="0">
                <a:latin typeface="Times New Roman" pitchFamily="18" charset="0"/>
                <a:sym typeface="Symbol" pitchFamily="18" charset="2"/>
              </a:rPr>
              <a:t>gHQ</a:t>
            </a:r>
            <a:endParaRPr lang="en-US" sz="2900" b="1" dirty="0" smtClean="0">
              <a:latin typeface="Times New Roman" pitchFamily="18" charset="0"/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tabLst>
                <a:tab pos="1200150" algn="l"/>
              </a:tabLst>
              <a:defRPr/>
            </a:pPr>
            <a:endParaRPr lang="en-US" sz="2500" b="1" baseline="-25000" dirty="0" smtClean="0">
              <a:latin typeface="Times New Roman" pitchFamily="18" charset="0"/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tabLst>
                <a:tab pos="1200150" algn="l"/>
              </a:tabLst>
              <a:defRPr/>
            </a:pPr>
            <a:endParaRPr lang="en-US" sz="2500" b="1" baseline="-25000" dirty="0" smtClean="0">
              <a:latin typeface="Times New Roman" pitchFamily="18" charset="0"/>
              <a:sym typeface="Symbol" pitchFamily="18" charset="2"/>
            </a:endParaRPr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tabLst>
                <a:tab pos="1200150" algn="l"/>
              </a:tabLst>
              <a:defRPr/>
            </a:pPr>
            <a:r>
              <a:rPr lang="en-US" sz="2500" b="1" baseline="-250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END OF PELTON TURBINE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</p:spPr>
        <p:txBody>
          <a:bodyPr anchor="b"/>
          <a:lstStyle/>
          <a:p>
            <a:r>
              <a:rPr lang="en-US" b="1" smtClean="0">
                <a:solidFill>
                  <a:srgbClr val="FF3300"/>
                </a:solidFill>
              </a:rPr>
              <a:t>7.Pelton turbine in Nepal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5334000"/>
          </a:xfrm>
        </p:spPr>
        <p:txBody>
          <a:bodyPr/>
          <a:lstStyle/>
          <a:p>
            <a:pPr marL="590550" indent="-590550"/>
            <a:r>
              <a:rPr lang="en-US" b="1" smtClean="0">
                <a:latin typeface="Times New Roman" pitchFamily="18" charset="0"/>
              </a:rPr>
              <a:t>The major power plant having pelton turbine are</a:t>
            </a:r>
          </a:p>
          <a:p>
            <a:pPr marL="952500" lvl="1" indent="-495300">
              <a:buFont typeface="Wingdings" pitchFamily="2" charset="2"/>
              <a:buAutoNum type="arabicPeriod"/>
            </a:pPr>
            <a:r>
              <a:rPr lang="en-US" b="1" smtClean="0">
                <a:latin typeface="Times New Roman" pitchFamily="18" charset="0"/>
              </a:rPr>
              <a:t>Kulekhani first	(30x2)MW</a:t>
            </a:r>
          </a:p>
          <a:p>
            <a:pPr marL="952500" lvl="1" indent="-495300">
              <a:buFont typeface="Wingdings" pitchFamily="2" charset="2"/>
              <a:buAutoNum type="arabicPeriod"/>
            </a:pPr>
            <a:r>
              <a:rPr lang="en-US" b="1" smtClean="0">
                <a:latin typeface="Times New Roman" pitchFamily="18" charset="0"/>
              </a:rPr>
              <a:t>Puwa khola		(3x2)	MW</a:t>
            </a:r>
          </a:p>
          <a:p>
            <a:pPr marL="952500" lvl="1" indent="-495300">
              <a:buFont typeface="Wingdings" pitchFamily="2" charset="2"/>
              <a:buAutoNum type="arabicPeriod"/>
            </a:pPr>
            <a:r>
              <a:rPr lang="en-US" b="1" smtClean="0">
                <a:latin typeface="Times New Roman" pitchFamily="18" charset="0"/>
              </a:rPr>
              <a:t>Sundarijal		(300x2)KW</a:t>
            </a:r>
          </a:p>
          <a:p>
            <a:pPr marL="952500" lvl="1" indent="-495300">
              <a:buFont typeface="Wingdings" pitchFamily="2" charset="2"/>
              <a:buAutoNum type="arabicPeriod"/>
            </a:pPr>
            <a:r>
              <a:rPr lang="en-US" b="1" smtClean="0">
                <a:latin typeface="Times New Roman" pitchFamily="18" charset="0"/>
              </a:rPr>
              <a:t>Pharping		(250x2)KW</a:t>
            </a:r>
          </a:p>
          <a:p>
            <a:pPr marL="952500" lvl="1" indent="-495300">
              <a:buFont typeface="Wingdings" pitchFamily="2" charset="2"/>
              <a:buAutoNum type="arabicPeriod"/>
            </a:pPr>
            <a:r>
              <a:rPr lang="en-US" b="1" smtClean="0">
                <a:latin typeface="Times New Roman" pitchFamily="18" charset="0"/>
              </a:rPr>
              <a:t>Khimti		(12x5)MW</a:t>
            </a:r>
          </a:p>
          <a:p>
            <a:pPr marL="952500" lvl="1" indent="-495300">
              <a:buFont typeface="Wingdings" pitchFamily="2" charset="2"/>
              <a:buAutoNum type="arabicPeriod"/>
            </a:pPr>
            <a:r>
              <a:rPr lang="en-US" b="1" smtClean="0">
                <a:latin typeface="Times New Roman" pitchFamily="18" charset="0"/>
              </a:rPr>
              <a:t>Chilime		(11X2)MW</a:t>
            </a:r>
          </a:p>
          <a:p>
            <a:pPr marL="952500" lvl="1" indent="-495300">
              <a:buFont typeface="Wingdings" pitchFamily="2" charset="2"/>
              <a:buAutoNum type="arabicPeriod"/>
            </a:pPr>
            <a:r>
              <a:rPr lang="en-US" b="1" smtClean="0">
                <a:latin typeface="Times New Roman" pitchFamily="18" charset="0"/>
              </a:rPr>
              <a:t>Adhikhola		(1.7x3)MW</a:t>
            </a:r>
          </a:p>
          <a:p>
            <a:pPr marL="952500" lvl="1" indent="-495300">
              <a:buFont typeface="Wingdings" pitchFamily="2" charset="2"/>
              <a:buAutoNum type="arabicPeriod"/>
            </a:pPr>
            <a:r>
              <a:rPr lang="en-US" b="1" smtClean="0">
                <a:latin typeface="Times New Roman" pitchFamily="18" charset="0"/>
              </a:rPr>
              <a:t>Piluwa-turgo	(1.5x2)MW</a:t>
            </a:r>
          </a:p>
          <a:p>
            <a:pPr marL="952500" lvl="1" indent="-495300"/>
            <a:endParaRPr 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74638"/>
            <a:ext cx="7848600" cy="61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Contains:</a:t>
            </a:r>
            <a:r>
              <a:rPr lang="en-US" sz="4200" b="1">
                <a:solidFill>
                  <a:schemeClr val="tx2"/>
                </a:solidFill>
                <a:latin typeface="Times New Roman" pitchFamily="18" charset="0"/>
              </a:rPr>
              <a:t/>
            </a:r>
            <a:br>
              <a:rPr lang="en-US" sz="4200" b="1">
                <a:solidFill>
                  <a:schemeClr val="tx2"/>
                </a:solidFill>
                <a:latin typeface="Times New Roman" pitchFamily="18" charset="0"/>
              </a:rPr>
            </a:br>
            <a:endParaRPr lang="en-US" sz="42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609600" y="1524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52500" lvl="1" indent="-4953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</a:rPr>
              <a:t>Introduction</a:t>
            </a:r>
          </a:p>
          <a:p>
            <a:pPr marL="952500" lvl="1" indent="-4953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</a:rPr>
              <a:t>construction</a:t>
            </a:r>
          </a:p>
          <a:p>
            <a:pPr marL="952500" lvl="1" indent="-4953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</a:rPr>
              <a:t>Working</a:t>
            </a:r>
          </a:p>
          <a:p>
            <a:pPr marL="952500" lvl="1" indent="-4953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</a:rPr>
              <a:t>Calculation ( v </a:t>
            </a:r>
            <a:r>
              <a:rPr lang="en-US" sz="3200" b="1">
                <a:latin typeface="Times New Roman" pitchFamily="18" charset="0"/>
                <a:sym typeface="Symbol" pitchFamily="18" charset="2"/>
              </a:rPr>
              <a:t>) </a:t>
            </a:r>
          </a:p>
          <a:p>
            <a:pPr marL="952500" lvl="1" indent="-4953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  <a:sym typeface="Symbol" pitchFamily="18" charset="2"/>
              </a:rPr>
              <a:t>Design aspects</a:t>
            </a:r>
          </a:p>
          <a:p>
            <a:pPr marL="952500" lvl="1" indent="-4953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  <a:sym typeface="Symbol" pitchFamily="18" charset="2"/>
              </a:rPr>
              <a:t></a:t>
            </a:r>
          </a:p>
          <a:p>
            <a:pPr marL="952500" lvl="1" indent="-4953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AutoNum type="arabicPeriod"/>
            </a:pPr>
            <a:r>
              <a:rPr lang="en-US" sz="2600" b="1"/>
              <a:t>Pelton turbine in Nepal</a:t>
            </a:r>
            <a:endParaRPr lang="en-US" sz="3200" b="1">
              <a:latin typeface="Times New Roman" pitchFamily="18" charset="0"/>
              <a:sym typeface="Symbol" pitchFamily="18" charset="2"/>
            </a:endParaRPr>
          </a:p>
          <a:p>
            <a:pPr marL="952500" lvl="1" indent="-495300" eaLnBrk="1" hangingPunct="1">
              <a:spcBef>
                <a:spcPct val="20000"/>
              </a:spcBef>
              <a:buClr>
                <a:srgbClr val="FF3300"/>
              </a:buClr>
              <a:buSzPct val="80000"/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</a:rPr>
              <a:t>Problems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0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0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6" grpId="0" autoUpdateAnimBg="0"/>
      <p:bldP spid="18022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1.Introduction :</a:t>
            </a:r>
            <a:br>
              <a:rPr lang="en-US" sz="4200" b="1">
                <a:solidFill>
                  <a:srgbClr val="FF3300"/>
                </a:solidFill>
                <a:latin typeface="Times New Roman" pitchFamily="18" charset="0"/>
              </a:rPr>
            </a:br>
            <a:endParaRPr lang="en-US" sz="42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371600" lvl="2" indent="-457200" eaLnBrk="1" hangingPunct="1">
              <a:spcBef>
                <a:spcPct val="20000"/>
              </a:spcBef>
              <a:buClr>
                <a:srgbClr val="FF3300"/>
              </a:buClr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</a:rPr>
              <a:t>It is impulse turbine.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FF3300"/>
              </a:buClr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</a:rPr>
              <a:t>Pressure energy is converted into KE when passed through nozzle.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FF3300"/>
              </a:buClr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</a:rPr>
              <a:t>Free high velocity water jet impinge on the bucket mounted on the periphery of the runner.</a:t>
            </a:r>
          </a:p>
          <a:p>
            <a:pPr marL="1371600" lvl="2" indent="-457200" eaLnBrk="1" hangingPunct="1">
              <a:spcBef>
                <a:spcPct val="20000"/>
              </a:spcBef>
              <a:buClr>
                <a:srgbClr val="FF3300"/>
              </a:buClr>
              <a:buFont typeface="Wingdings" pitchFamily="2" charset="2"/>
              <a:buAutoNum type="arabicPeriod"/>
            </a:pPr>
            <a:r>
              <a:rPr lang="en-US" sz="3200" b="1">
                <a:latin typeface="Times New Roman" pitchFamily="18" charset="0"/>
              </a:rPr>
              <a:t>Impulse force on the bucket rotates the runner.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graphicFrame>
        <p:nvGraphicFramePr>
          <p:cNvPr id="1433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235200" y="2673350"/>
          <a:ext cx="4672013" cy="237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3" imgW="4672593" imgH="2380291" progId="Photoshop.Image.7">
                  <p:embed/>
                </p:oleObj>
              </mc:Choice>
              <mc:Fallback>
                <p:oleObj name="Image" r:id="rId3" imgW="4672593" imgH="2380291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2673350"/>
                        <a:ext cx="4672013" cy="2379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1160</Words>
  <Application>Microsoft Office PowerPoint</Application>
  <PresentationFormat>On-screen Show (4:3)</PresentationFormat>
  <Paragraphs>177</Paragraphs>
  <Slides>53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Garamond</vt:lpstr>
      <vt:lpstr>Symbol</vt:lpstr>
      <vt:lpstr>Times New Roman</vt:lpstr>
      <vt:lpstr>Wingdings</vt:lpstr>
      <vt:lpstr>Office Theme</vt:lpstr>
      <vt:lpstr>Image</vt:lpstr>
      <vt:lpstr>Pelton Turbine </vt:lpstr>
      <vt:lpstr>HYDRAULIC TURBINES</vt:lpstr>
      <vt:lpstr>PowerPoint Presentation</vt:lpstr>
      <vt:lpstr> Turbines:</vt:lpstr>
      <vt:lpstr>layout of a hydroelectric plant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Pelton Turbine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Spear valve and jet deflector</vt:lpstr>
      <vt:lpstr>When to use a Pelton turbine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5.Design aspects of pelton wheel-1:</vt:lpstr>
      <vt:lpstr>5.Design aspects of pelton wheel-2:</vt:lpstr>
      <vt:lpstr>5.Design aspects of pelton wheel-3:</vt:lpstr>
      <vt:lpstr>5.Design aspects of pelton wheel-4:</vt:lpstr>
      <vt:lpstr>5.Design aspects of pelton wheel-5:</vt:lpstr>
      <vt:lpstr>5.Design aspects of pelton wheel-6:</vt:lpstr>
      <vt:lpstr>5.Design aspects of pelton wheel-7: Bucket dimensions:</vt:lpstr>
      <vt:lpstr>5.Design aspects of pelton wheel-8  No. of nozzles:</vt:lpstr>
      <vt:lpstr>5.Design aspects of pelton wheel-8: No. of buckets (Z):</vt:lpstr>
      <vt:lpstr>6.         Hydraulic                       1</vt:lpstr>
      <vt:lpstr>6. Mechanical  2</vt:lpstr>
      <vt:lpstr>6. Volumetric  3</vt:lpstr>
      <vt:lpstr>6. Over all  4</vt:lpstr>
      <vt:lpstr>6. generator( G ) 5:</vt:lpstr>
      <vt:lpstr>7.Pelton turbine in Nepal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Pelton Turbine </dc:title>
  <dc:creator>acer0</dc:creator>
  <cp:lastModifiedBy>ghimire_ru@hotmail.com</cp:lastModifiedBy>
  <cp:revision>15</cp:revision>
  <dcterms:created xsi:type="dcterms:W3CDTF">2006-08-16T00:00:00Z</dcterms:created>
  <dcterms:modified xsi:type="dcterms:W3CDTF">2017-12-25T13:39:08Z</dcterms:modified>
</cp:coreProperties>
</file>